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57" r:id="rId3"/>
    <p:sldId id="286" r:id="rId4"/>
    <p:sldId id="272" r:id="rId5"/>
    <p:sldId id="273" r:id="rId6"/>
    <p:sldId id="274" r:id="rId7"/>
    <p:sldId id="275" r:id="rId8"/>
    <p:sldId id="277" r:id="rId9"/>
    <p:sldId id="276" r:id="rId10"/>
    <p:sldId id="279" r:id="rId11"/>
    <p:sldId id="280" r:id="rId12"/>
    <p:sldId id="281" r:id="rId13"/>
    <p:sldId id="284" r:id="rId14"/>
    <p:sldId id="282" r:id="rId15"/>
    <p:sldId id="278" r:id="rId16"/>
    <p:sldId id="290" r:id="rId17"/>
    <p:sldId id="283" r:id="rId18"/>
    <p:sldId id="289" r:id="rId19"/>
    <p:sldId id="291" r:id="rId20"/>
    <p:sldId id="292" r:id="rId21"/>
    <p:sldId id="285" r:id="rId22"/>
    <p:sldId id="293" r:id="rId23"/>
    <p:sldId id="295" r:id="rId24"/>
    <p:sldId id="258" r:id="rId25"/>
    <p:sldId id="270" r:id="rId26"/>
    <p:sldId id="271" r:id="rId27"/>
    <p:sldId id="294" r:id="rId28"/>
    <p:sldId id="259" r:id="rId29"/>
    <p:sldId id="260" r:id="rId30"/>
    <p:sldId id="296" r:id="rId31"/>
    <p:sldId id="287" r:id="rId32"/>
    <p:sldId id="298" r:id="rId33"/>
    <p:sldId id="263" r:id="rId34"/>
    <p:sldId id="264" r:id="rId35"/>
    <p:sldId id="297" r:id="rId36"/>
    <p:sldId id="288" r:id="rId37"/>
    <p:sldId id="265" r:id="rId38"/>
    <p:sldId id="266" r:id="rId39"/>
    <p:sldId id="267" r:id="rId40"/>
    <p:sldId id="268" r:id="rId41"/>
    <p:sldId id="26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776"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528E87-19A0-AC47-BB9E-F2EE49AC7637}" type="doc">
      <dgm:prSet loTypeId="urn:microsoft.com/office/officeart/2009/3/layout/RandomtoResultProcess" loCatId="" qsTypeId="urn:microsoft.com/office/officeart/2005/8/quickstyle/simple4" qsCatId="simple" csTypeId="urn:microsoft.com/office/officeart/2005/8/colors/accent1_2" csCatId="accent1" phldr="1"/>
      <dgm:spPr/>
      <dgm:t>
        <a:bodyPr/>
        <a:lstStyle/>
        <a:p>
          <a:endParaRPr lang="en-US"/>
        </a:p>
      </dgm:t>
    </dgm:pt>
    <dgm:pt modelId="{F35BBED4-B322-3549-9EED-BBCD561255A1}">
      <dgm:prSet phldrT="[Text]"/>
      <dgm:spPr/>
      <dgm:t>
        <a:bodyPr/>
        <a:lstStyle/>
        <a:p>
          <a:endParaRPr lang="en-US" dirty="0"/>
        </a:p>
      </dgm:t>
    </dgm:pt>
    <dgm:pt modelId="{6717007F-FCA0-2540-A4B4-A32EB8ECE894}" type="parTrans" cxnId="{502D9201-946C-E248-AF15-1C7B8CC2D1EF}">
      <dgm:prSet/>
      <dgm:spPr/>
      <dgm:t>
        <a:bodyPr/>
        <a:lstStyle/>
        <a:p>
          <a:endParaRPr lang="en-US"/>
        </a:p>
      </dgm:t>
    </dgm:pt>
    <dgm:pt modelId="{44527FE6-D236-9B40-9C68-CB96AD73B929}" type="sibTrans" cxnId="{502D9201-946C-E248-AF15-1C7B8CC2D1EF}">
      <dgm:prSet/>
      <dgm:spPr/>
      <dgm:t>
        <a:bodyPr/>
        <a:lstStyle/>
        <a:p>
          <a:endParaRPr lang="en-US"/>
        </a:p>
      </dgm:t>
    </dgm:pt>
    <dgm:pt modelId="{20778DA6-A385-B24F-9C06-E0C3EC4BBF7A}">
      <dgm:prSet phldrT="[Text]"/>
      <dgm:spPr/>
      <dgm:t>
        <a:bodyPr/>
        <a:lstStyle/>
        <a:p>
          <a:r>
            <a:rPr lang="en-US" dirty="0" smtClean="0"/>
            <a:t>puzzling</a:t>
          </a:r>
          <a:endParaRPr lang="en-US" dirty="0"/>
        </a:p>
      </dgm:t>
    </dgm:pt>
    <dgm:pt modelId="{01A4FF1C-0A6E-324F-9320-D433B8322817}" type="parTrans" cxnId="{5179823A-5FE4-8540-A654-20EBD1E31195}">
      <dgm:prSet/>
      <dgm:spPr/>
      <dgm:t>
        <a:bodyPr/>
        <a:lstStyle/>
        <a:p>
          <a:endParaRPr lang="en-US"/>
        </a:p>
      </dgm:t>
    </dgm:pt>
    <dgm:pt modelId="{50ABF7CD-B6D7-E240-85EE-A4597CF00126}" type="sibTrans" cxnId="{5179823A-5FE4-8540-A654-20EBD1E31195}">
      <dgm:prSet/>
      <dgm:spPr/>
      <dgm:t>
        <a:bodyPr/>
        <a:lstStyle/>
        <a:p>
          <a:endParaRPr lang="en-US"/>
        </a:p>
      </dgm:t>
    </dgm:pt>
    <dgm:pt modelId="{DF6F413C-BE6A-4B42-9866-7FD002A19B78}">
      <dgm:prSet phldrT="[Text]"/>
      <dgm:spPr/>
      <dgm:t>
        <a:bodyPr/>
        <a:lstStyle/>
        <a:p>
          <a:endParaRPr lang="en-US" dirty="0"/>
        </a:p>
      </dgm:t>
    </dgm:pt>
    <dgm:pt modelId="{F260B065-7856-9D42-810A-8C4A851A3C6B}" type="parTrans" cxnId="{42E5D087-A7A6-EA4B-9A36-64E2A871E4D8}">
      <dgm:prSet/>
      <dgm:spPr/>
      <dgm:t>
        <a:bodyPr/>
        <a:lstStyle/>
        <a:p>
          <a:endParaRPr lang="en-US"/>
        </a:p>
      </dgm:t>
    </dgm:pt>
    <dgm:pt modelId="{FA5ACFBB-1361-C74F-B17B-2EB9364215B8}" type="sibTrans" cxnId="{42E5D087-A7A6-EA4B-9A36-64E2A871E4D8}">
      <dgm:prSet/>
      <dgm:spPr/>
      <dgm:t>
        <a:bodyPr/>
        <a:lstStyle/>
        <a:p>
          <a:endParaRPr lang="en-US"/>
        </a:p>
      </dgm:t>
    </dgm:pt>
    <dgm:pt modelId="{60FDBA4B-653E-CE44-A533-9CD8FDCD6E4F}">
      <dgm:prSet phldrT="[Text]"/>
      <dgm:spPr/>
      <dgm:t>
        <a:bodyPr/>
        <a:lstStyle/>
        <a:p>
          <a:r>
            <a:rPr lang="en-US" dirty="0" smtClean="0"/>
            <a:t>exploring practice(s) together</a:t>
          </a:r>
          <a:endParaRPr lang="en-US" dirty="0"/>
        </a:p>
      </dgm:t>
    </dgm:pt>
    <dgm:pt modelId="{471EF34C-6736-D147-A03F-B7B937883928}" type="parTrans" cxnId="{FD136D71-B733-2C4D-A735-34E35D32EB5F}">
      <dgm:prSet/>
      <dgm:spPr/>
      <dgm:t>
        <a:bodyPr/>
        <a:lstStyle/>
        <a:p>
          <a:endParaRPr lang="en-US"/>
        </a:p>
      </dgm:t>
    </dgm:pt>
    <dgm:pt modelId="{25550676-D067-A54A-8CBB-74DF07DF7F93}" type="sibTrans" cxnId="{FD136D71-B733-2C4D-A735-34E35D32EB5F}">
      <dgm:prSet/>
      <dgm:spPr/>
      <dgm:t>
        <a:bodyPr/>
        <a:lstStyle/>
        <a:p>
          <a:endParaRPr lang="en-US"/>
        </a:p>
      </dgm:t>
    </dgm:pt>
    <dgm:pt modelId="{D8D787E4-DEE3-8A46-8B50-A4E8677656E9}">
      <dgm:prSet phldrT="[Text]"/>
      <dgm:spPr/>
      <dgm:t>
        <a:bodyPr/>
        <a:lstStyle/>
        <a:p>
          <a:endParaRPr lang="en-US" dirty="0"/>
        </a:p>
      </dgm:t>
    </dgm:pt>
    <dgm:pt modelId="{7A581090-75A3-6045-8295-976EDD3153E5}" type="parTrans" cxnId="{0C9D98DF-4136-5D4D-90B1-B90D96AE489C}">
      <dgm:prSet/>
      <dgm:spPr/>
      <dgm:t>
        <a:bodyPr/>
        <a:lstStyle/>
        <a:p>
          <a:endParaRPr lang="en-US"/>
        </a:p>
      </dgm:t>
    </dgm:pt>
    <dgm:pt modelId="{7DEB09C7-76A3-4847-8535-C8A849A04813}" type="sibTrans" cxnId="{0C9D98DF-4136-5D4D-90B1-B90D96AE489C}">
      <dgm:prSet/>
      <dgm:spPr/>
      <dgm:t>
        <a:bodyPr/>
        <a:lstStyle/>
        <a:p>
          <a:endParaRPr lang="en-US"/>
        </a:p>
      </dgm:t>
    </dgm:pt>
    <dgm:pt modelId="{C4370526-F281-2841-8C11-0DFB5C1C444E}">
      <dgm:prSet phldrT="[Text]"/>
      <dgm:spPr/>
      <dgm:t>
        <a:bodyPr/>
        <a:lstStyle/>
        <a:p>
          <a:r>
            <a:rPr lang="en-US" dirty="0" smtClean="0"/>
            <a:t>developing understanding(s) </a:t>
          </a:r>
          <a:endParaRPr lang="en-US" dirty="0"/>
        </a:p>
      </dgm:t>
    </dgm:pt>
    <dgm:pt modelId="{B8725422-BCB6-BB43-A199-F32F376FCD48}" type="parTrans" cxnId="{521BC499-4109-5A49-AB6A-113448DE1EC0}">
      <dgm:prSet/>
      <dgm:spPr/>
      <dgm:t>
        <a:bodyPr/>
        <a:lstStyle/>
        <a:p>
          <a:endParaRPr lang="en-US"/>
        </a:p>
      </dgm:t>
    </dgm:pt>
    <dgm:pt modelId="{3DE6F718-6943-0542-8EE0-A940E17E6B64}" type="sibTrans" cxnId="{521BC499-4109-5A49-AB6A-113448DE1EC0}">
      <dgm:prSet/>
      <dgm:spPr/>
      <dgm:t>
        <a:bodyPr/>
        <a:lstStyle/>
        <a:p>
          <a:endParaRPr lang="en-US"/>
        </a:p>
      </dgm:t>
    </dgm:pt>
    <dgm:pt modelId="{82145FCA-8C6F-F547-9236-A60971374843}" type="pres">
      <dgm:prSet presAssocID="{F2528E87-19A0-AC47-BB9E-F2EE49AC7637}" presName="Name0" presStyleCnt="0">
        <dgm:presLayoutVars>
          <dgm:dir/>
          <dgm:animOne val="branch"/>
          <dgm:animLvl val="lvl"/>
        </dgm:presLayoutVars>
      </dgm:prSet>
      <dgm:spPr/>
      <dgm:t>
        <a:bodyPr/>
        <a:lstStyle/>
        <a:p>
          <a:endParaRPr lang="en-US"/>
        </a:p>
      </dgm:t>
    </dgm:pt>
    <dgm:pt modelId="{EC04BE1A-B864-CB45-871B-C3FD2BBDAD54}" type="pres">
      <dgm:prSet presAssocID="{F35BBED4-B322-3549-9EED-BBCD561255A1}" presName="chaos" presStyleCnt="0"/>
      <dgm:spPr/>
    </dgm:pt>
    <dgm:pt modelId="{4BB2E1D0-F26F-3C46-9E19-BAF814EFB8D4}" type="pres">
      <dgm:prSet presAssocID="{F35BBED4-B322-3549-9EED-BBCD561255A1}" presName="parTx1" presStyleLbl="revTx" presStyleIdx="0" presStyleCnt="5"/>
      <dgm:spPr/>
      <dgm:t>
        <a:bodyPr/>
        <a:lstStyle/>
        <a:p>
          <a:endParaRPr lang="en-US"/>
        </a:p>
      </dgm:t>
    </dgm:pt>
    <dgm:pt modelId="{5EE7F028-868A-C444-8D11-2AD890789A25}" type="pres">
      <dgm:prSet presAssocID="{F35BBED4-B322-3549-9EED-BBCD561255A1}" presName="desTx1" presStyleLbl="revTx" presStyleIdx="1" presStyleCnt="5" custScaleX="153343">
        <dgm:presLayoutVars>
          <dgm:bulletEnabled val="1"/>
        </dgm:presLayoutVars>
      </dgm:prSet>
      <dgm:spPr/>
      <dgm:t>
        <a:bodyPr/>
        <a:lstStyle/>
        <a:p>
          <a:endParaRPr lang="en-US"/>
        </a:p>
      </dgm:t>
    </dgm:pt>
    <dgm:pt modelId="{89DCECC8-186F-0545-BB7A-6EF680605FDD}" type="pres">
      <dgm:prSet presAssocID="{F35BBED4-B322-3549-9EED-BBCD561255A1}" presName="c1" presStyleLbl="node1" presStyleIdx="0" presStyleCnt="19"/>
      <dgm:spPr/>
    </dgm:pt>
    <dgm:pt modelId="{FC4752FE-9663-8B4C-8C91-9436D3E11421}" type="pres">
      <dgm:prSet presAssocID="{F35BBED4-B322-3549-9EED-BBCD561255A1}" presName="c2" presStyleLbl="node1" presStyleIdx="1" presStyleCnt="19"/>
      <dgm:spPr/>
    </dgm:pt>
    <dgm:pt modelId="{69434827-C8EE-E343-805C-CEDAD2020AD7}" type="pres">
      <dgm:prSet presAssocID="{F35BBED4-B322-3549-9EED-BBCD561255A1}" presName="c3" presStyleLbl="node1" presStyleIdx="2" presStyleCnt="19"/>
      <dgm:spPr/>
    </dgm:pt>
    <dgm:pt modelId="{DD6664A0-17C8-324A-BA0D-5EF958DC682B}" type="pres">
      <dgm:prSet presAssocID="{F35BBED4-B322-3549-9EED-BBCD561255A1}" presName="c4" presStyleLbl="node1" presStyleIdx="3" presStyleCnt="19"/>
      <dgm:spPr/>
    </dgm:pt>
    <dgm:pt modelId="{90789FEB-7082-2242-8823-A1A743A3520A}" type="pres">
      <dgm:prSet presAssocID="{F35BBED4-B322-3549-9EED-BBCD561255A1}" presName="c5" presStyleLbl="node1" presStyleIdx="4" presStyleCnt="19"/>
      <dgm:spPr/>
    </dgm:pt>
    <dgm:pt modelId="{5E628586-0E59-6340-B7AF-60979DCD6C00}" type="pres">
      <dgm:prSet presAssocID="{F35BBED4-B322-3549-9EED-BBCD561255A1}" presName="c6" presStyleLbl="node1" presStyleIdx="5" presStyleCnt="19"/>
      <dgm:spPr/>
    </dgm:pt>
    <dgm:pt modelId="{BC7BD266-54F4-D548-8F7A-4FAA0065D513}" type="pres">
      <dgm:prSet presAssocID="{F35BBED4-B322-3549-9EED-BBCD561255A1}" presName="c7" presStyleLbl="node1" presStyleIdx="6" presStyleCnt="19"/>
      <dgm:spPr/>
    </dgm:pt>
    <dgm:pt modelId="{6D73B836-A3DB-D844-8B09-BD60FCA55A0F}" type="pres">
      <dgm:prSet presAssocID="{F35BBED4-B322-3549-9EED-BBCD561255A1}" presName="c8" presStyleLbl="node1" presStyleIdx="7" presStyleCnt="19"/>
      <dgm:spPr/>
    </dgm:pt>
    <dgm:pt modelId="{A0C18370-157A-CD44-9FAE-0A47BF552AFC}" type="pres">
      <dgm:prSet presAssocID="{F35BBED4-B322-3549-9EED-BBCD561255A1}" presName="c9" presStyleLbl="node1" presStyleIdx="8" presStyleCnt="19"/>
      <dgm:spPr/>
    </dgm:pt>
    <dgm:pt modelId="{D5F9DAF0-FBA6-C341-B0F7-3C2C00DFE60E}" type="pres">
      <dgm:prSet presAssocID="{F35BBED4-B322-3549-9EED-BBCD561255A1}" presName="c10" presStyleLbl="node1" presStyleIdx="9" presStyleCnt="19"/>
      <dgm:spPr/>
    </dgm:pt>
    <dgm:pt modelId="{9BAE80F4-9863-FE4A-B2DA-9E16A28E8768}" type="pres">
      <dgm:prSet presAssocID="{F35BBED4-B322-3549-9EED-BBCD561255A1}" presName="c11" presStyleLbl="node1" presStyleIdx="10" presStyleCnt="19"/>
      <dgm:spPr/>
    </dgm:pt>
    <dgm:pt modelId="{E2D251CF-0F87-1248-88A4-7185ADF96B95}" type="pres">
      <dgm:prSet presAssocID="{F35BBED4-B322-3549-9EED-BBCD561255A1}" presName="c12" presStyleLbl="node1" presStyleIdx="11" presStyleCnt="19"/>
      <dgm:spPr/>
    </dgm:pt>
    <dgm:pt modelId="{225B0F7C-E15D-8745-91C1-2F2D68B82AFB}" type="pres">
      <dgm:prSet presAssocID="{F35BBED4-B322-3549-9EED-BBCD561255A1}" presName="c13" presStyleLbl="node1" presStyleIdx="12" presStyleCnt="19"/>
      <dgm:spPr/>
    </dgm:pt>
    <dgm:pt modelId="{61CE06F1-B4AC-014D-9A81-90554C0CD8DA}" type="pres">
      <dgm:prSet presAssocID="{F35BBED4-B322-3549-9EED-BBCD561255A1}" presName="c14" presStyleLbl="node1" presStyleIdx="13" presStyleCnt="19"/>
      <dgm:spPr/>
    </dgm:pt>
    <dgm:pt modelId="{D59DA9BB-8AE9-5F43-8AB3-3AE7C7ED2CBA}" type="pres">
      <dgm:prSet presAssocID="{F35BBED4-B322-3549-9EED-BBCD561255A1}" presName="c15" presStyleLbl="node1" presStyleIdx="14" presStyleCnt="19"/>
      <dgm:spPr/>
    </dgm:pt>
    <dgm:pt modelId="{20991B5A-8FC0-AA4C-84C3-E11E35CA1AD8}" type="pres">
      <dgm:prSet presAssocID="{F35BBED4-B322-3549-9EED-BBCD561255A1}" presName="c16" presStyleLbl="node1" presStyleIdx="15" presStyleCnt="19"/>
      <dgm:spPr/>
    </dgm:pt>
    <dgm:pt modelId="{5777D985-B09C-1046-A2BD-41CB04F5C371}" type="pres">
      <dgm:prSet presAssocID="{F35BBED4-B322-3549-9EED-BBCD561255A1}" presName="c17" presStyleLbl="node1" presStyleIdx="16" presStyleCnt="19"/>
      <dgm:spPr/>
    </dgm:pt>
    <dgm:pt modelId="{7C4393C0-2122-6942-88BE-D979BF2D9A4A}" type="pres">
      <dgm:prSet presAssocID="{F35BBED4-B322-3549-9EED-BBCD561255A1}" presName="c18" presStyleLbl="node1" presStyleIdx="17" presStyleCnt="19"/>
      <dgm:spPr/>
    </dgm:pt>
    <dgm:pt modelId="{2687678E-146B-B349-A363-A91BD31EE55C}" type="pres">
      <dgm:prSet presAssocID="{44527FE6-D236-9B40-9C68-CB96AD73B929}" presName="chevronComposite1" presStyleCnt="0"/>
      <dgm:spPr/>
    </dgm:pt>
    <dgm:pt modelId="{5C445149-37AD-974C-9163-4A5F98B8AC53}" type="pres">
      <dgm:prSet presAssocID="{44527FE6-D236-9B40-9C68-CB96AD73B929}" presName="chevron1" presStyleLbl="sibTrans2D1" presStyleIdx="0" presStyleCnt="2"/>
      <dgm:spPr/>
    </dgm:pt>
    <dgm:pt modelId="{DD571AA5-201C-594D-A1B0-F778295BD3F5}" type="pres">
      <dgm:prSet presAssocID="{44527FE6-D236-9B40-9C68-CB96AD73B929}" presName="spChevron1" presStyleCnt="0"/>
      <dgm:spPr/>
    </dgm:pt>
    <dgm:pt modelId="{2E16881A-B35D-274A-86BA-F70244C57D23}" type="pres">
      <dgm:prSet presAssocID="{DF6F413C-BE6A-4B42-9866-7FD002A19B78}" presName="middle" presStyleCnt="0"/>
      <dgm:spPr/>
    </dgm:pt>
    <dgm:pt modelId="{BEFC71C8-5248-CA42-B3DD-5E4B69BF5A8B}" type="pres">
      <dgm:prSet presAssocID="{DF6F413C-BE6A-4B42-9866-7FD002A19B78}" presName="parTxMid" presStyleLbl="revTx" presStyleIdx="2" presStyleCnt="5"/>
      <dgm:spPr/>
      <dgm:t>
        <a:bodyPr/>
        <a:lstStyle/>
        <a:p>
          <a:endParaRPr lang="en-US"/>
        </a:p>
      </dgm:t>
    </dgm:pt>
    <dgm:pt modelId="{463517E3-7D6C-4943-95F2-2A934EF62E6B}" type="pres">
      <dgm:prSet presAssocID="{DF6F413C-BE6A-4B42-9866-7FD002A19B78}" presName="desTxMid" presStyleLbl="revTx" presStyleIdx="3" presStyleCnt="5" custScaleX="106940">
        <dgm:presLayoutVars>
          <dgm:bulletEnabled val="1"/>
        </dgm:presLayoutVars>
      </dgm:prSet>
      <dgm:spPr/>
      <dgm:t>
        <a:bodyPr/>
        <a:lstStyle/>
        <a:p>
          <a:endParaRPr lang="en-US"/>
        </a:p>
      </dgm:t>
    </dgm:pt>
    <dgm:pt modelId="{866D8A95-8D74-6449-8C28-A9BC803E14EF}" type="pres">
      <dgm:prSet presAssocID="{DF6F413C-BE6A-4B42-9866-7FD002A19B78}" presName="spMid" presStyleCnt="0"/>
      <dgm:spPr/>
    </dgm:pt>
    <dgm:pt modelId="{FAD01A28-E893-AF4E-A0EA-258A8B6777FA}" type="pres">
      <dgm:prSet presAssocID="{FA5ACFBB-1361-C74F-B17B-2EB9364215B8}" presName="chevronComposite1" presStyleCnt="0"/>
      <dgm:spPr/>
    </dgm:pt>
    <dgm:pt modelId="{F64E8247-44CC-7B4E-9B46-462DCBF316AB}" type="pres">
      <dgm:prSet presAssocID="{FA5ACFBB-1361-C74F-B17B-2EB9364215B8}" presName="chevron1" presStyleLbl="sibTrans2D1" presStyleIdx="1" presStyleCnt="2"/>
      <dgm:spPr/>
    </dgm:pt>
    <dgm:pt modelId="{CBC1FA3C-C5F9-9F4A-AECE-27EA063A338C}" type="pres">
      <dgm:prSet presAssocID="{FA5ACFBB-1361-C74F-B17B-2EB9364215B8}" presName="spChevron1" presStyleCnt="0"/>
      <dgm:spPr/>
    </dgm:pt>
    <dgm:pt modelId="{90B20817-28A6-2E4F-9DC1-A7C12DE7CDF8}" type="pres">
      <dgm:prSet presAssocID="{D8D787E4-DEE3-8A46-8B50-A4E8677656E9}" presName="last" presStyleCnt="0"/>
      <dgm:spPr/>
    </dgm:pt>
    <dgm:pt modelId="{7CC099CC-EB1E-DE41-A921-72F2C8126002}" type="pres">
      <dgm:prSet presAssocID="{D8D787E4-DEE3-8A46-8B50-A4E8677656E9}" presName="circleTx" presStyleLbl="node1" presStyleIdx="18" presStyleCnt="19"/>
      <dgm:spPr/>
      <dgm:t>
        <a:bodyPr/>
        <a:lstStyle/>
        <a:p>
          <a:endParaRPr lang="en-US"/>
        </a:p>
      </dgm:t>
    </dgm:pt>
    <dgm:pt modelId="{1CF1BE03-1B58-1741-AA9C-341C71242DF6}" type="pres">
      <dgm:prSet presAssocID="{D8D787E4-DEE3-8A46-8B50-A4E8677656E9}" presName="desTxN" presStyleLbl="revTx" presStyleIdx="4" presStyleCnt="5" custScaleX="141863">
        <dgm:presLayoutVars>
          <dgm:bulletEnabled val="1"/>
        </dgm:presLayoutVars>
      </dgm:prSet>
      <dgm:spPr/>
      <dgm:t>
        <a:bodyPr/>
        <a:lstStyle/>
        <a:p>
          <a:endParaRPr lang="en-US"/>
        </a:p>
      </dgm:t>
    </dgm:pt>
    <dgm:pt modelId="{2BEE9A0B-3B91-7E41-9CBB-CFA03CACD200}" type="pres">
      <dgm:prSet presAssocID="{D8D787E4-DEE3-8A46-8B50-A4E8677656E9}" presName="spN" presStyleCnt="0"/>
      <dgm:spPr/>
    </dgm:pt>
  </dgm:ptLst>
  <dgm:cxnLst>
    <dgm:cxn modelId="{FD136D71-B733-2C4D-A735-34E35D32EB5F}" srcId="{DF6F413C-BE6A-4B42-9866-7FD002A19B78}" destId="{60FDBA4B-653E-CE44-A533-9CD8FDCD6E4F}" srcOrd="0" destOrd="0" parTransId="{471EF34C-6736-D147-A03F-B7B937883928}" sibTransId="{25550676-D067-A54A-8CBB-74DF07DF7F93}"/>
    <dgm:cxn modelId="{DFFC3E41-D8A6-AF4E-BAFC-94DCFB37608C}" type="presOf" srcId="{F35BBED4-B322-3549-9EED-BBCD561255A1}" destId="{4BB2E1D0-F26F-3C46-9E19-BAF814EFB8D4}" srcOrd="0" destOrd="0" presId="urn:microsoft.com/office/officeart/2009/3/layout/RandomtoResultProcess"/>
    <dgm:cxn modelId="{39DEB396-7893-D04D-944A-80F52DF04EB1}" type="presOf" srcId="{20778DA6-A385-B24F-9C06-E0C3EC4BBF7A}" destId="{5EE7F028-868A-C444-8D11-2AD890789A25}" srcOrd="0" destOrd="0" presId="urn:microsoft.com/office/officeart/2009/3/layout/RandomtoResultProcess"/>
    <dgm:cxn modelId="{42E5D087-A7A6-EA4B-9A36-64E2A871E4D8}" srcId="{F2528E87-19A0-AC47-BB9E-F2EE49AC7637}" destId="{DF6F413C-BE6A-4B42-9866-7FD002A19B78}" srcOrd="1" destOrd="0" parTransId="{F260B065-7856-9D42-810A-8C4A851A3C6B}" sibTransId="{FA5ACFBB-1361-C74F-B17B-2EB9364215B8}"/>
    <dgm:cxn modelId="{0C9D98DF-4136-5D4D-90B1-B90D96AE489C}" srcId="{F2528E87-19A0-AC47-BB9E-F2EE49AC7637}" destId="{D8D787E4-DEE3-8A46-8B50-A4E8677656E9}" srcOrd="2" destOrd="0" parTransId="{7A581090-75A3-6045-8295-976EDD3153E5}" sibTransId="{7DEB09C7-76A3-4847-8535-C8A849A04813}"/>
    <dgm:cxn modelId="{1D1262C9-4B9F-9B4A-8934-489F0A2641AB}" type="presOf" srcId="{60FDBA4B-653E-CE44-A533-9CD8FDCD6E4F}" destId="{463517E3-7D6C-4943-95F2-2A934EF62E6B}" srcOrd="0" destOrd="0" presId="urn:microsoft.com/office/officeart/2009/3/layout/RandomtoResultProcess"/>
    <dgm:cxn modelId="{A7064F51-C83F-2540-940C-4ACA81E16D6E}" type="presOf" srcId="{D8D787E4-DEE3-8A46-8B50-A4E8677656E9}" destId="{7CC099CC-EB1E-DE41-A921-72F2C8126002}" srcOrd="0" destOrd="0" presId="urn:microsoft.com/office/officeart/2009/3/layout/RandomtoResultProcess"/>
    <dgm:cxn modelId="{502D9201-946C-E248-AF15-1C7B8CC2D1EF}" srcId="{F2528E87-19A0-AC47-BB9E-F2EE49AC7637}" destId="{F35BBED4-B322-3549-9EED-BBCD561255A1}" srcOrd="0" destOrd="0" parTransId="{6717007F-FCA0-2540-A4B4-A32EB8ECE894}" sibTransId="{44527FE6-D236-9B40-9C68-CB96AD73B929}"/>
    <dgm:cxn modelId="{5179823A-5FE4-8540-A654-20EBD1E31195}" srcId="{F35BBED4-B322-3549-9EED-BBCD561255A1}" destId="{20778DA6-A385-B24F-9C06-E0C3EC4BBF7A}" srcOrd="0" destOrd="0" parTransId="{01A4FF1C-0A6E-324F-9320-D433B8322817}" sibTransId="{50ABF7CD-B6D7-E240-85EE-A4597CF00126}"/>
    <dgm:cxn modelId="{704B8915-9138-C442-A00A-D60D96B90F8D}" type="presOf" srcId="{F2528E87-19A0-AC47-BB9E-F2EE49AC7637}" destId="{82145FCA-8C6F-F547-9236-A60971374843}" srcOrd="0" destOrd="0" presId="urn:microsoft.com/office/officeart/2009/3/layout/RandomtoResultProcess"/>
    <dgm:cxn modelId="{1E06304E-8149-1D44-924A-7F0BC1256695}" type="presOf" srcId="{C4370526-F281-2841-8C11-0DFB5C1C444E}" destId="{1CF1BE03-1B58-1741-AA9C-341C71242DF6}" srcOrd="0" destOrd="0" presId="urn:microsoft.com/office/officeart/2009/3/layout/RandomtoResultProcess"/>
    <dgm:cxn modelId="{EA6DCDD7-5C1C-CA4D-BA09-3152917E0DBB}" type="presOf" srcId="{DF6F413C-BE6A-4B42-9866-7FD002A19B78}" destId="{BEFC71C8-5248-CA42-B3DD-5E4B69BF5A8B}" srcOrd="0" destOrd="0" presId="urn:microsoft.com/office/officeart/2009/3/layout/RandomtoResultProcess"/>
    <dgm:cxn modelId="{521BC499-4109-5A49-AB6A-113448DE1EC0}" srcId="{D8D787E4-DEE3-8A46-8B50-A4E8677656E9}" destId="{C4370526-F281-2841-8C11-0DFB5C1C444E}" srcOrd="0" destOrd="0" parTransId="{B8725422-BCB6-BB43-A199-F32F376FCD48}" sibTransId="{3DE6F718-6943-0542-8EE0-A940E17E6B64}"/>
    <dgm:cxn modelId="{EE4CD9C2-4FE2-9A4C-B398-D6A61353A2D5}" type="presParOf" srcId="{82145FCA-8C6F-F547-9236-A60971374843}" destId="{EC04BE1A-B864-CB45-871B-C3FD2BBDAD54}" srcOrd="0" destOrd="0" presId="urn:microsoft.com/office/officeart/2009/3/layout/RandomtoResultProcess"/>
    <dgm:cxn modelId="{FF3AFF57-1D8F-0742-AABD-BE0638F21CC4}" type="presParOf" srcId="{EC04BE1A-B864-CB45-871B-C3FD2BBDAD54}" destId="{4BB2E1D0-F26F-3C46-9E19-BAF814EFB8D4}" srcOrd="0" destOrd="0" presId="urn:microsoft.com/office/officeart/2009/3/layout/RandomtoResultProcess"/>
    <dgm:cxn modelId="{87A1C70C-0DDC-A04F-B688-70560DB1C11A}" type="presParOf" srcId="{EC04BE1A-B864-CB45-871B-C3FD2BBDAD54}" destId="{5EE7F028-868A-C444-8D11-2AD890789A25}" srcOrd="1" destOrd="0" presId="urn:microsoft.com/office/officeart/2009/3/layout/RandomtoResultProcess"/>
    <dgm:cxn modelId="{11728B5B-C9D0-904A-B8AA-3FEE9F2004F7}" type="presParOf" srcId="{EC04BE1A-B864-CB45-871B-C3FD2BBDAD54}" destId="{89DCECC8-186F-0545-BB7A-6EF680605FDD}" srcOrd="2" destOrd="0" presId="urn:microsoft.com/office/officeart/2009/3/layout/RandomtoResultProcess"/>
    <dgm:cxn modelId="{22C26E86-84D5-E145-92DC-7CB508618708}" type="presParOf" srcId="{EC04BE1A-B864-CB45-871B-C3FD2BBDAD54}" destId="{FC4752FE-9663-8B4C-8C91-9436D3E11421}" srcOrd="3" destOrd="0" presId="urn:microsoft.com/office/officeart/2009/3/layout/RandomtoResultProcess"/>
    <dgm:cxn modelId="{338124A4-E5CA-0C4E-9160-81D883D5A36B}" type="presParOf" srcId="{EC04BE1A-B864-CB45-871B-C3FD2BBDAD54}" destId="{69434827-C8EE-E343-805C-CEDAD2020AD7}" srcOrd="4" destOrd="0" presId="urn:microsoft.com/office/officeart/2009/3/layout/RandomtoResultProcess"/>
    <dgm:cxn modelId="{6D7B3AF8-FD13-2F44-8EAE-2A078733EF17}" type="presParOf" srcId="{EC04BE1A-B864-CB45-871B-C3FD2BBDAD54}" destId="{DD6664A0-17C8-324A-BA0D-5EF958DC682B}" srcOrd="5" destOrd="0" presId="urn:microsoft.com/office/officeart/2009/3/layout/RandomtoResultProcess"/>
    <dgm:cxn modelId="{1C9034C3-794F-D14D-AD34-0170F9D9AFE6}" type="presParOf" srcId="{EC04BE1A-B864-CB45-871B-C3FD2BBDAD54}" destId="{90789FEB-7082-2242-8823-A1A743A3520A}" srcOrd="6" destOrd="0" presId="urn:microsoft.com/office/officeart/2009/3/layout/RandomtoResultProcess"/>
    <dgm:cxn modelId="{B2269EF1-6E79-5646-BDCD-A76F41543BC0}" type="presParOf" srcId="{EC04BE1A-B864-CB45-871B-C3FD2BBDAD54}" destId="{5E628586-0E59-6340-B7AF-60979DCD6C00}" srcOrd="7" destOrd="0" presId="urn:microsoft.com/office/officeart/2009/3/layout/RandomtoResultProcess"/>
    <dgm:cxn modelId="{8EB398A2-D383-F040-84F6-457F13A5E838}" type="presParOf" srcId="{EC04BE1A-B864-CB45-871B-C3FD2BBDAD54}" destId="{BC7BD266-54F4-D548-8F7A-4FAA0065D513}" srcOrd="8" destOrd="0" presId="urn:microsoft.com/office/officeart/2009/3/layout/RandomtoResultProcess"/>
    <dgm:cxn modelId="{E967B80D-9B21-204A-9101-C1C486235790}" type="presParOf" srcId="{EC04BE1A-B864-CB45-871B-C3FD2BBDAD54}" destId="{6D73B836-A3DB-D844-8B09-BD60FCA55A0F}" srcOrd="9" destOrd="0" presId="urn:microsoft.com/office/officeart/2009/3/layout/RandomtoResultProcess"/>
    <dgm:cxn modelId="{963DBE67-2C47-7646-AD9E-7F9B08EC3A7E}" type="presParOf" srcId="{EC04BE1A-B864-CB45-871B-C3FD2BBDAD54}" destId="{A0C18370-157A-CD44-9FAE-0A47BF552AFC}" srcOrd="10" destOrd="0" presId="urn:microsoft.com/office/officeart/2009/3/layout/RandomtoResultProcess"/>
    <dgm:cxn modelId="{C0E27034-AF49-FB41-816E-C2ED668DF579}" type="presParOf" srcId="{EC04BE1A-B864-CB45-871B-C3FD2BBDAD54}" destId="{D5F9DAF0-FBA6-C341-B0F7-3C2C00DFE60E}" srcOrd="11" destOrd="0" presId="urn:microsoft.com/office/officeart/2009/3/layout/RandomtoResultProcess"/>
    <dgm:cxn modelId="{338661A7-72B1-C748-8C6D-78924E4975B5}" type="presParOf" srcId="{EC04BE1A-B864-CB45-871B-C3FD2BBDAD54}" destId="{9BAE80F4-9863-FE4A-B2DA-9E16A28E8768}" srcOrd="12" destOrd="0" presId="urn:microsoft.com/office/officeart/2009/3/layout/RandomtoResultProcess"/>
    <dgm:cxn modelId="{E7DC44AF-3C71-934D-97CA-6A70333F6E18}" type="presParOf" srcId="{EC04BE1A-B864-CB45-871B-C3FD2BBDAD54}" destId="{E2D251CF-0F87-1248-88A4-7185ADF96B95}" srcOrd="13" destOrd="0" presId="urn:microsoft.com/office/officeart/2009/3/layout/RandomtoResultProcess"/>
    <dgm:cxn modelId="{D8A98B61-43AF-CB4E-9DB3-562AC2D331FA}" type="presParOf" srcId="{EC04BE1A-B864-CB45-871B-C3FD2BBDAD54}" destId="{225B0F7C-E15D-8745-91C1-2F2D68B82AFB}" srcOrd="14" destOrd="0" presId="urn:microsoft.com/office/officeart/2009/3/layout/RandomtoResultProcess"/>
    <dgm:cxn modelId="{0A212F6F-AD3B-2646-AD98-F73EE0246EF7}" type="presParOf" srcId="{EC04BE1A-B864-CB45-871B-C3FD2BBDAD54}" destId="{61CE06F1-B4AC-014D-9A81-90554C0CD8DA}" srcOrd="15" destOrd="0" presId="urn:microsoft.com/office/officeart/2009/3/layout/RandomtoResultProcess"/>
    <dgm:cxn modelId="{FD07D719-56C4-D84F-B02B-72C0D34B62B4}" type="presParOf" srcId="{EC04BE1A-B864-CB45-871B-C3FD2BBDAD54}" destId="{D59DA9BB-8AE9-5F43-8AB3-3AE7C7ED2CBA}" srcOrd="16" destOrd="0" presId="urn:microsoft.com/office/officeart/2009/3/layout/RandomtoResultProcess"/>
    <dgm:cxn modelId="{1DE54A9F-0876-5D41-90F5-86DB519A4806}" type="presParOf" srcId="{EC04BE1A-B864-CB45-871B-C3FD2BBDAD54}" destId="{20991B5A-8FC0-AA4C-84C3-E11E35CA1AD8}" srcOrd="17" destOrd="0" presId="urn:microsoft.com/office/officeart/2009/3/layout/RandomtoResultProcess"/>
    <dgm:cxn modelId="{EC3DD5E6-AED2-6446-856C-7918DBD2584F}" type="presParOf" srcId="{EC04BE1A-B864-CB45-871B-C3FD2BBDAD54}" destId="{5777D985-B09C-1046-A2BD-41CB04F5C371}" srcOrd="18" destOrd="0" presId="urn:microsoft.com/office/officeart/2009/3/layout/RandomtoResultProcess"/>
    <dgm:cxn modelId="{9788A453-F57A-4449-BAF9-74D131383CB8}" type="presParOf" srcId="{EC04BE1A-B864-CB45-871B-C3FD2BBDAD54}" destId="{7C4393C0-2122-6942-88BE-D979BF2D9A4A}" srcOrd="19" destOrd="0" presId="urn:microsoft.com/office/officeart/2009/3/layout/RandomtoResultProcess"/>
    <dgm:cxn modelId="{9188DFD9-ED7C-C147-9B7C-C0EF6750A9CC}" type="presParOf" srcId="{82145FCA-8C6F-F547-9236-A60971374843}" destId="{2687678E-146B-B349-A363-A91BD31EE55C}" srcOrd="1" destOrd="0" presId="urn:microsoft.com/office/officeart/2009/3/layout/RandomtoResultProcess"/>
    <dgm:cxn modelId="{7BAFDC08-6B9A-5042-AF97-4F012C023E4F}" type="presParOf" srcId="{2687678E-146B-B349-A363-A91BD31EE55C}" destId="{5C445149-37AD-974C-9163-4A5F98B8AC53}" srcOrd="0" destOrd="0" presId="urn:microsoft.com/office/officeart/2009/3/layout/RandomtoResultProcess"/>
    <dgm:cxn modelId="{BCCDC213-12B0-9B45-9208-88591A57E42C}" type="presParOf" srcId="{2687678E-146B-B349-A363-A91BD31EE55C}" destId="{DD571AA5-201C-594D-A1B0-F778295BD3F5}" srcOrd="1" destOrd="0" presId="urn:microsoft.com/office/officeart/2009/3/layout/RandomtoResultProcess"/>
    <dgm:cxn modelId="{EF9027C6-0022-D440-997B-29C1178969BA}" type="presParOf" srcId="{82145FCA-8C6F-F547-9236-A60971374843}" destId="{2E16881A-B35D-274A-86BA-F70244C57D23}" srcOrd="2" destOrd="0" presId="urn:microsoft.com/office/officeart/2009/3/layout/RandomtoResultProcess"/>
    <dgm:cxn modelId="{8526D6E5-E1B2-504E-A414-70A41E91E672}" type="presParOf" srcId="{2E16881A-B35D-274A-86BA-F70244C57D23}" destId="{BEFC71C8-5248-CA42-B3DD-5E4B69BF5A8B}" srcOrd="0" destOrd="0" presId="urn:microsoft.com/office/officeart/2009/3/layout/RandomtoResultProcess"/>
    <dgm:cxn modelId="{B3F541CE-83F1-884F-A3B9-4771373E5DF1}" type="presParOf" srcId="{2E16881A-B35D-274A-86BA-F70244C57D23}" destId="{463517E3-7D6C-4943-95F2-2A934EF62E6B}" srcOrd="1" destOrd="0" presId="urn:microsoft.com/office/officeart/2009/3/layout/RandomtoResultProcess"/>
    <dgm:cxn modelId="{082C2356-C312-4E40-A20D-0B76A05B11FE}" type="presParOf" srcId="{2E16881A-B35D-274A-86BA-F70244C57D23}" destId="{866D8A95-8D74-6449-8C28-A9BC803E14EF}" srcOrd="2" destOrd="0" presId="urn:microsoft.com/office/officeart/2009/3/layout/RandomtoResultProcess"/>
    <dgm:cxn modelId="{9967D391-8B3D-AA48-9D77-765B02EBE9DC}" type="presParOf" srcId="{82145FCA-8C6F-F547-9236-A60971374843}" destId="{FAD01A28-E893-AF4E-A0EA-258A8B6777FA}" srcOrd="3" destOrd="0" presId="urn:microsoft.com/office/officeart/2009/3/layout/RandomtoResultProcess"/>
    <dgm:cxn modelId="{62D343C5-06E7-2E4F-99DC-A12D300DD55D}" type="presParOf" srcId="{FAD01A28-E893-AF4E-A0EA-258A8B6777FA}" destId="{F64E8247-44CC-7B4E-9B46-462DCBF316AB}" srcOrd="0" destOrd="0" presId="urn:microsoft.com/office/officeart/2009/3/layout/RandomtoResultProcess"/>
    <dgm:cxn modelId="{12E1C741-9518-0D41-AF80-97E84A395A8F}" type="presParOf" srcId="{FAD01A28-E893-AF4E-A0EA-258A8B6777FA}" destId="{CBC1FA3C-C5F9-9F4A-AECE-27EA063A338C}" srcOrd="1" destOrd="0" presId="urn:microsoft.com/office/officeart/2009/3/layout/RandomtoResultProcess"/>
    <dgm:cxn modelId="{BDBD3302-A1ED-D74E-A07C-88101A503798}" type="presParOf" srcId="{82145FCA-8C6F-F547-9236-A60971374843}" destId="{90B20817-28A6-2E4F-9DC1-A7C12DE7CDF8}" srcOrd="4" destOrd="0" presId="urn:microsoft.com/office/officeart/2009/3/layout/RandomtoResultProcess"/>
    <dgm:cxn modelId="{4B478B81-D52B-894F-94E6-F0E04CF718A9}" type="presParOf" srcId="{90B20817-28A6-2E4F-9DC1-A7C12DE7CDF8}" destId="{7CC099CC-EB1E-DE41-A921-72F2C8126002}" srcOrd="0" destOrd="0" presId="urn:microsoft.com/office/officeart/2009/3/layout/RandomtoResultProcess"/>
    <dgm:cxn modelId="{08D1B0C0-B4BF-D94E-A112-CAAB28E6B7EA}" type="presParOf" srcId="{90B20817-28A6-2E4F-9DC1-A7C12DE7CDF8}" destId="{1CF1BE03-1B58-1741-AA9C-341C71242DF6}" srcOrd="1" destOrd="0" presId="urn:microsoft.com/office/officeart/2009/3/layout/RandomtoResultProcess"/>
    <dgm:cxn modelId="{0F9F9EEB-EDB5-E845-B224-244497BFA6E9}" type="presParOf" srcId="{90B20817-28A6-2E4F-9DC1-A7C12DE7CDF8}" destId="{2BEE9A0B-3B91-7E41-9CBB-CFA03CACD200}" srcOrd="2"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B2E1D0-F26F-3C46-9E19-BAF814EFB8D4}">
      <dsp:nvSpPr>
        <dsp:cNvPr id="0" name=""/>
        <dsp:cNvSpPr/>
      </dsp:nvSpPr>
      <dsp:spPr>
        <a:xfrm>
          <a:off x="455407" y="1364968"/>
          <a:ext cx="1687826" cy="556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endParaRPr lang="en-US" sz="3300" kern="1200" dirty="0"/>
        </a:p>
      </dsp:txBody>
      <dsp:txXfrm>
        <a:off x="455407" y="1364968"/>
        <a:ext cx="1687826" cy="556215"/>
      </dsp:txXfrm>
    </dsp:sp>
    <dsp:sp modelId="{5EE7F028-868A-C444-8D11-2AD890789A25}">
      <dsp:nvSpPr>
        <dsp:cNvPr id="0" name=""/>
        <dsp:cNvSpPr/>
      </dsp:nvSpPr>
      <dsp:spPr>
        <a:xfrm>
          <a:off x="5238" y="2537835"/>
          <a:ext cx="2588163" cy="104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puzzling</a:t>
          </a:r>
          <a:endParaRPr lang="en-US" sz="2300" kern="1200" dirty="0"/>
        </a:p>
      </dsp:txBody>
      <dsp:txXfrm>
        <a:off x="5238" y="2537835"/>
        <a:ext cx="2588163" cy="1042076"/>
      </dsp:txXfrm>
    </dsp:sp>
    <dsp:sp modelId="{89DCECC8-186F-0545-BB7A-6EF680605FDD}">
      <dsp:nvSpPr>
        <dsp:cNvPr id="0" name=""/>
        <dsp:cNvSpPr/>
      </dsp:nvSpPr>
      <dsp:spPr>
        <a:xfrm>
          <a:off x="453489" y="1195801"/>
          <a:ext cx="134258" cy="1342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4752FE-9663-8B4C-8C91-9436D3E11421}">
      <dsp:nvSpPr>
        <dsp:cNvPr id="0" name=""/>
        <dsp:cNvSpPr/>
      </dsp:nvSpPr>
      <dsp:spPr>
        <a:xfrm>
          <a:off x="547470" y="1007839"/>
          <a:ext cx="134258" cy="1342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9434827-C8EE-E343-805C-CEDAD2020AD7}">
      <dsp:nvSpPr>
        <dsp:cNvPr id="0" name=""/>
        <dsp:cNvSpPr/>
      </dsp:nvSpPr>
      <dsp:spPr>
        <a:xfrm>
          <a:off x="773025" y="1045431"/>
          <a:ext cx="210978" cy="21097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6664A0-17C8-324A-BA0D-5EF958DC682B}">
      <dsp:nvSpPr>
        <dsp:cNvPr id="0" name=""/>
        <dsp:cNvSpPr/>
      </dsp:nvSpPr>
      <dsp:spPr>
        <a:xfrm>
          <a:off x="960988" y="838673"/>
          <a:ext cx="134258" cy="1342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0789FEB-7082-2242-8823-A1A743A3520A}">
      <dsp:nvSpPr>
        <dsp:cNvPr id="0" name=""/>
        <dsp:cNvSpPr/>
      </dsp:nvSpPr>
      <dsp:spPr>
        <a:xfrm>
          <a:off x="1205339" y="763488"/>
          <a:ext cx="134258" cy="1342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E628586-0E59-6340-B7AF-60979DCD6C00}">
      <dsp:nvSpPr>
        <dsp:cNvPr id="0" name=""/>
        <dsp:cNvSpPr/>
      </dsp:nvSpPr>
      <dsp:spPr>
        <a:xfrm>
          <a:off x="1506079" y="895062"/>
          <a:ext cx="134258" cy="1342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C7BD266-54F4-D548-8F7A-4FAA0065D513}">
      <dsp:nvSpPr>
        <dsp:cNvPr id="0" name=""/>
        <dsp:cNvSpPr/>
      </dsp:nvSpPr>
      <dsp:spPr>
        <a:xfrm>
          <a:off x="1694041" y="989043"/>
          <a:ext cx="210978" cy="21097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D73B836-A3DB-D844-8B09-BD60FCA55A0F}">
      <dsp:nvSpPr>
        <dsp:cNvPr id="0" name=""/>
        <dsp:cNvSpPr/>
      </dsp:nvSpPr>
      <dsp:spPr>
        <a:xfrm>
          <a:off x="1957189" y="1195801"/>
          <a:ext cx="134258" cy="1342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0C18370-157A-CD44-9FAE-0A47BF552AFC}">
      <dsp:nvSpPr>
        <dsp:cNvPr id="0" name=""/>
        <dsp:cNvSpPr/>
      </dsp:nvSpPr>
      <dsp:spPr>
        <a:xfrm>
          <a:off x="2069966" y="1402560"/>
          <a:ext cx="134258" cy="1342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F9DAF0-FBA6-C341-B0F7-3C2C00DFE60E}">
      <dsp:nvSpPr>
        <dsp:cNvPr id="0" name=""/>
        <dsp:cNvSpPr/>
      </dsp:nvSpPr>
      <dsp:spPr>
        <a:xfrm>
          <a:off x="1092561" y="1007839"/>
          <a:ext cx="345237" cy="34523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AE80F4-9863-FE4A-B2DA-9E16A28E8768}">
      <dsp:nvSpPr>
        <dsp:cNvPr id="0" name=""/>
        <dsp:cNvSpPr/>
      </dsp:nvSpPr>
      <dsp:spPr>
        <a:xfrm>
          <a:off x="359508" y="1722096"/>
          <a:ext cx="134258" cy="1342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D251CF-0F87-1248-88A4-7185ADF96B95}">
      <dsp:nvSpPr>
        <dsp:cNvPr id="0" name=""/>
        <dsp:cNvSpPr/>
      </dsp:nvSpPr>
      <dsp:spPr>
        <a:xfrm>
          <a:off x="472285" y="1891263"/>
          <a:ext cx="210978" cy="21097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5B0F7C-E15D-8745-91C1-2F2D68B82AFB}">
      <dsp:nvSpPr>
        <dsp:cNvPr id="0" name=""/>
        <dsp:cNvSpPr/>
      </dsp:nvSpPr>
      <dsp:spPr>
        <a:xfrm>
          <a:off x="754229" y="2041633"/>
          <a:ext cx="306877" cy="30687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1CE06F1-B4AC-014D-9A81-90554C0CD8DA}">
      <dsp:nvSpPr>
        <dsp:cNvPr id="0" name=""/>
        <dsp:cNvSpPr/>
      </dsp:nvSpPr>
      <dsp:spPr>
        <a:xfrm>
          <a:off x="1148950" y="2285984"/>
          <a:ext cx="134258" cy="1342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59DA9BB-8AE9-5F43-8AB3-3AE7C7ED2CBA}">
      <dsp:nvSpPr>
        <dsp:cNvPr id="0" name=""/>
        <dsp:cNvSpPr/>
      </dsp:nvSpPr>
      <dsp:spPr>
        <a:xfrm>
          <a:off x="1224135" y="2041633"/>
          <a:ext cx="210978" cy="21097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0991B5A-8FC0-AA4C-84C3-E11E35CA1AD8}">
      <dsp:nvSpPr>
        <dsp:cNvPr id="0" name=""/>
        <dsp:cNvSpPr/>
      </dsp:nvSpPr>
      <dsp:spPr>
        <a:xfrm>
          <a:off x="1412098" y="2304780"/>
          <a:ext cx="134258" cy="13425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777D985-B09C-1046-A2BD-41CB04F5C371}">
      <dsp:nvSpPr>
        <dsp:cNvPr id="0" name=""/>
        <dsp:cNvSpPr/>
      </dsp:nvSpPr>
      <dsp:spPr>
        <a:xfrm>
          <a:off x="1581264" y="2004040"/>
          <a:ext cx="306877" cy="306877"/>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4393C0-2122-6942-88BE-D979BF2D9A4A}">
      <dsp:nvSpPr>
        <dsp:cNvPr id="0" name=""/>
        <dsp:cNvSpPr/>
      </dsp:nvSpPr>
      <dsp:spPr>
        <a:xfrm>
          <a:off x="1994781" y="1928855"/>
          <a:ext cx="210978" cy="210978"/>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C445149-37AD-974C-9163-4A5F98B8AC53}">
      <dsp:nvSpPr>
        <dsp:cNvPr id="0" name=""/>
        <dsp:cNvSpPr/>
      </dsp:nvSpPr>
      <dsp:spPr>
        <a:xfrm>
          <a:off x="2593402" y="1045119"/>
          <a:ext cx="619613" cy="1182909"/>
        </a:xfrm>
        <a:prstGeom prst="chevron">
          <a:avLst>
            <a:gd name="adj" fmla="val 623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EFC71C8-5248-CA42-B3DD-5E4B69BF5A8B}">
      <dsp:nvSpPr>
        <dsp:cNvPr id="0" name=""/>
        <dsp:cNvSpPr/>
      </dsp:nvSpPr>
      <dsp:spPr>
        <a:xfrm>
          <a:off x="3271653" y="1045693"/>
          <a:ext cx="1689854" cy="1182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271653" y="1045693"/>
        <a:ext cx="1689854" cy="1182897"/>
      </dsp:txXfrm>
    </dsp:sp>
    <dsp:sp modelId="{463517E3-7D6C-4943-95F2-2A934EF62E6B}">
      <dsp:nvSpPr>
        <dsp:cNvPr id="0" name=""/>
        <dsp:cNvSpPr/>
      </dsp:nvSpPr>
      <dsp:spPr>
        <a:xfrm>
          <a:off x="3213015" y="2537835"/>
          <a:ext cx="1807129" cy="104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exploring practice(s) together</a:t>
          </a:r>
          <a:endParaRPr lang="en-US" sz="2300" kern="1200" dirty="0"/>
        </a:p>
      </dsp:txBody>
      <dsp:txXfrm>
        <a:off x="3213015" y="2537835"/>
        <a:ext cx="1807129" cy="1042076"/>
      </dsp:txXfrm>
    </dsp:sp>
    <dsp:sp modelId="{F64E8247-44CC-7B4E-9B46-462DCBF316AB}">
      <dsp:nvSpPr>
        <dsp:cNvPr id="0" name=""/>
        <dsp:cNvSpPr/>
      </dsp:nvSpPr>
      <dsp:spPr>
        <a:xfrm>
          <a:off x="5020145" y="1045119"/>
          <a:ext cx="619613" cy="1182909"/>
        </a:xfrm>
        <a:prstGeom prst="chevron">
          <a:avLst>
            <a:gd name="adj" fmla="val 6231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CC099CC-EB1E-DE41-A921-72F2C8126002}">
      <dsp:nvSpPr>
        <dsp:cNvPr id="0" name=""/>
        <dsp:cNvSpPr/>
      </dsp:nvSpPr>
      <dsp:spPr>
        <a:xfrm>
          <a:off x="6120209" y="961201"/>
          <a:ext cx="1436375" cy="1436375"/>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6330561" y="1171553"/>
        <a:ext cx="1015671" cy="1015671"/>
      </dsp:txXfrm>
    </dsp:sp>
    <dsp:sp modelId="{1CF1BE03-1B58-1741-AA9C-341C71242DF6}">
      <dsp:nvSpPr>
        <dsp:cNvPr id="0" name=""/>
        <dsp:cNvSpPr/>
      </dsp:nvSpPr>
      <dsp:spPr>
        <a:xfrm>
          <a:off x="5639758" y="2537835"/>
          <a:ext cx="2397277" cy="1042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smtClean="0"/>
            <a:t>developing understanding(s) </a:t>
          </a:r>
          <a:endParaRPr lang="en-US" sz="2300" kern="1200" dirty="0"/>
        </a:p>
      </dsp:txBody>
      <dsp:txXfrm>
        <a:off x="5639758" y="2537835"/>
        <a:ext cx="2397277" cy="104207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D71C57-3FCA-2546-B2AE-729E0374D7D7}" type="datetimeFigureOut">
              <a:rPr lang="en-US" smtClean="0"/>
              <a:t>27/02/18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5A8118-C184-7B4C-AC33-291D4ECDD0F2}" type="slidenum">
              <a:rPr lang="en-US" smtClean="0"/>
              <a:t>‹#›</a:t>
            </a:fld>
            <a:endParaRPr lang="en-US"/>
          </a:p>
        </p:txBody>
      </p:sp>
    </p:spTree>
    <p:extLst>
      <p:ext uri="{BB962C8B-B14F-4D97-AF65-F5344CB8AC3E}">
        <p14:creationId xmlns:p14="http://schemas.microsoft.com/office/powerpoint/2010/main" val="3899266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52EC7-9D85-1C4E-BE7B-6993F0BF872F}" type="datetimeFigureOut">
              <a:rPr lang="en-US" smtClean="0"/>
              <a:t>27/02/18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76547-DF85-A14C-ABAD-A2908BE16F4D}" type="slidenum">
              <a:rPr lang="en-US" smtClean="0"/>
              <a:t>‹#›</a:t>
            </a:fld>
            <a:endParaRPr lang="en-US"/>
          </a:p>
        </p:txBody>
      </p:sp>
    </p:spTree>
    <p:extLst>
      <p:ext uri="{BB962C8B-B14F-4D97-AF65-F5344CB8AC3E}">
        <p14:creationId xmlns:p14="http://schemas.microsoft.com/office/powerpoint/2010/main" val="33775188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334FB3E-9AAE-1A47-BD90-020454AD4540}" type="slidenum">
              <a:rPr lang="en-US"/>
              <a:pPr eaLnBrk="1" hangingPunct="1"/>
              <a:t>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1AB816E-285F-614C-882B-920057232F5F}" type="datetimeFigureOut">
              <a:rPr lang="en-US" smtClean="0"/>
              <a:t>27/02/18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938147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1AB816E-285F-614C-882B-920057232F5F}" type="datetimeFigureOut">
              <a:rPr lang="en-US" smtClean="0"/>
              <a:t>27/02/18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225600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1AB816E-285F-614C-882B-920057232F5F}" type="datetimeFigureOut">
              <a:rPr lang="en-US" smtClean="0"/>
              <a:t>27/02/18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1766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1AB816E-285F-614C-882B-920057232F5F}" type="datetimeFigureOut">
              <a:rPr lang="en-US" smtClean="0"/>
              <a:t>27/02/18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343943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1AB816E-285F-614C-882B-920057232F5F}" type="datetimeFigureOut">
              <a:rPr lang="en-US" smtClean="0"/>
              <a:t>27/02/18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30843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1AB816E-285F-614C-882B-920057232F5F}" type="datetimeFigureOut">
              <a:rPr lang="en-US" smtClean="0"/>
              <a:t>27/02/18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209249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1AB816E-285F-614C-882B-920057232F5F}" type="datetimeFigureOut">
              <a:rPr lang="en-US" smtClean="0"/>
              <a:t>27/02/18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826322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1AB816E-285F-614C-882B-920057232F5F}" type="datetimeFigureOut">
              <a:rPr lang="en-US" smtClean="0"/>
              <a:t>27/02/18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920833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B816E-285F-614C-882B-920057232F5F}" type="datetimeFigureOut">
              <a:rPr lang="en-US" smtClean="0"/>
              <a:t>27/02/18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291729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1AB816E-285F-614C-882B-920057232F5F}" type="datetimeFigureOut">
              <a:rPr lang="en-US" smtClean="0"/>
              <a:t>27/02/18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3925784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1AB816E-285F-614C-882B-920057232F5F}" type="datetimeFigureOut">
              <a:rPr lang="en-US" smtClean="0"/>
              <a:t>27/02/18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5BCA79-72C8-5C4C-A01C-A3E967A1BB80}" type="slidenum">
              <a:rPr lang="en-US" smtClean="0"/>
              <a:t>‹#›</a:t>
            </a:fld>
            <a:endParaRPr lang="en-US"/>
          </a:p>
        </p:txBody>
      </p:sp>
    </p:spTree>
    <p:extLst>
      <p:ext uri="{BB962C8B-B14F-4D97-AF65-F5344CB8AC3E}">
        <p14:creationId xmlns:p14="http://schemas.microsoft.com/office/powerpoint/2010/main" val="42113038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B816E-285F-614C-882B-920057232F5F}" type="datetimeFigureOut">
              <a:rPr lang="en-US" smtClean="0"/>
              <a:t>27/02/18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BCA79-72C8-5C4C-A01C-A3E967A1BB80}" type="slidenum">
              <a:rPr lang="en-US" smtClean="0"/>
              <a:t>‹#›</a:t>
            </a:fld>
            <a:endParaRPr lang="en-US"/>
          </a:p>
        </p:txBody>
      </p:sp>
    </p:spTree>
    <p:extLst>
      <p:ext uri="{BB962C8B-B14F-4D97-AF65-F5344CB8AC3E}">
        <p14:creationId xmlns:p14="http://schemas.microsoft.com/office/powerpoint/2010/main" val="199756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file://localhost/C/%5CDocuments%20and%20Settings%5Cllcjih%5CMy%20Documents%5CMy%20Pictures%5CTo%20email%5CCIMG0771.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resig.weebly.com/newsletter.html" TargetMode="External"/><Relationship Id="rId4" Type="http://schemas.openxmlformats.org/officeDocument/2006/relationships/hyperlink" Target="http://www.tesolacademic.org/" TargetMode="External"/><Relationship Id="rId5" Type="http://schemas.openxmlformats.org/officeDocument/2006/relationships/hyperlink" Target="http://www.tesolacademic.org/researchpapers.htm" TargetMode="External"/><Relationship Id="rId1" Type="http://schemas.openxmlformats.org/officeDocument/2006/relationships/slideLayout" Target="../slideLayouts/slideLayout2.xml"/><Relationship Id="rId2" Type="http://schemas.openxmlformats.org/officeDocument/2006/relationships/hyperlink" Target="http://resig.weebly.com/teachers-engaging-in-research.html"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ldjournalsite.wordpress.com/" TargetMode="External"/><Relationship Id="rId4" Type="http://schemas.openxmlformats.org/officeDocument/2006/relationships/hyperlink" Target="https://trfestival.wordpress.com/events/" TargetMode="External"/><Relationship Id="rId1" Type="http://schemas.openxmlformats.org/officeDocument/2006/relationships/slideLayout" Target="../slideLayouts/slideLayout2.xml"/><Relationship Id="rId2" Type="http://schemas.openxmlformats.org/officeDocument/2006/relationships/hyperlink" Target="http://ldworkingpapers.wixsite.com/ld-working-paper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languagescholar.leeds.ac.uk/" TargetMode="External"/><Relationship Id="rId4" Type="http://schemas.openxmlformats.org/officeDocument/2006/relationships/hyperlink" Target="http://isejournal.weebly.com/" TargetMode="External"/><Relationship Id="rId1" Type="http://schemas.openxmlformats.org/officeDocument/2006/relationships/slideLayout" Target="../slideLayouts/slideLayout2.xml"/><Relationship Id="rId2" Type="http://schemas.openxmlformats.org/officeDocument/2006/relationships/hyperlink" Target="https://hpp.education.leeds.ac.uk/"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091"/>
            <a:ext cx="7772400" cy="2099360"/>
          </a:xfrm>
        </p:spPr>
        <p:txBody>
          <a:bodyPr>
            <a:normAutofit/>
          </a:bodyPr>
          <a:lstStyle/>
          <a:p>
            <a:r>
              <a:rPr lang="en-US" dirty="0" smtClean="0"/>
              <a:t>Exploratory Practice: Integrating Research and Pedagogy in EAP</a:t>
            </a:r>
            <a:endParaRPr lang="en-US" dirty="0"/>
          </a:p>
        </p:txBody>
      </p:sp>
      <p:sp>
        <p:nvSpPr>
          <p:cNvPr id="3" name="Subtitle 2"/>
          <p:cNvSpPr>
            <a:spLocks noGrp="1"/>
          </p:cNvSpPr>
          <p:nvPr>
            <p:ph type="subTitle" idx="1"/>
          </p:nvPr>
        </p:nvSpPr>
        <p:spPr/>
        <p:txBody>
          <a:bodyPr>
            <a:normAutofit/>
          </a:bodyPr>
          <a:lstStyle/>
          <a:p>
            <a:r>
              <a:rPr lang="en-US" sz="2800" dirty="0" err="1" smtClean="0">
                <a:solidFill>
                  <a:schemeClr val="tx1"/>
                </a:solidFill>
              </a:rPr>
              <a:t>Dr</a:t>
            </a:r>
            <a:r>
              <a:rPr lang="en-US" sz="2800" dirty="0" smtClean="0">
                <a:solidFill>
                  <a:schemeClr val="tx1"/>
                </a:solidFill>
              </a:rPr>
              <a:t> Judith Hanks</a:t>
            </a:r>
          </a:p>
          <a:p>
            <a:r>
              <a:rPr lang="en-US" sz="2800" dirty="0" smtClean="0">
                <a:solidFill>
                  <a:schemeClr val="tx1"/>
                </a:solidFill>
              </a:rPr>
              <a:t>Webinar for IATEFL </a:t>
            </a:r>
            <a:r>
              <a:rPr lang="en-US" sz="2800" dirty="0" err="1" smtClean="0">
                <a:solidFill>
                  <a:schemeClr val="tx1"/>
                </a:solidFill>
              </a:rPr>
              <a:t>ReSIG</a:t>
            </a:r>
            <a:endParaRPr lang="en-US" sz="2800" dirty="0" smtClean="0">
              <a:solidFill>
                <a:schemeClr val="tx1"/>
              </a:solidFill>
            </a:endParaRPr>
          </a:p>
          <a:p>
            <a:r>
              <a:rPr lang="en-US" sz="2800" dirty="0" smtClean="0">
                <a:solidFill>
                  <a:schemeClr val="tx1"/>
                </a:solidFill>
              </a:rPr>
              <a:t>28 February 2018</a:t>
            </a:r>
            <a:endParaRPr lang="en-US" sz="2800" dirty="0">
              <a:solidFill>
                <a:schemeClr val="tx1"/>
              </a:solidFill>
            </a:endParaRPr>
          </a:p>
        </p:txBody>
      </p:sp>
    </p:spTree>
    <p:extLst>
      <p:ext uri="{BB962C8B-B14F-4D97-AF65-F5344CB8AC3E}">
        <p14:creationId xmlns:p14="http://schemas.microsoft.com/office/powerpoint/2010/main" val="39073180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404813"/>
            <a:ext cx="8229600" cy="980808"/>
          </a:xfrm>
        </p:spPr>
        <p:txBody>
          <a:bodyPr>
            <a:normAutofit/>
          </a:bodyPr>
          <a:lstStyle/>
          <a:p>
            <a:pPr eaLnBrk="1" hangingPunct="1"/>
            <a:r>
              <a:rPr lang="en-US" sz="4500" dirty="0" smtClean="0">
                <a:latin typeface="Calibri" charset="0"/>
              </a:rPr>
              <a:t>What about the learners?</a:t>
            </a:r>
            <a:endParaRPr lang="en-US" sz="4500" dirty="0">
              <a:latin typeface="Calibri" charset="0"/>
            </a:endParaRPr>
          </a:p>
        </p:txBody>
      </p:sp>
      <p:sp>
        <p:nvSpPr>
          <p:cNvPr id="31747" name="Content Placeholder 2"/>
          <p:cNvSpPr>
            <a:spLocks noGrp="1"/>
          </p:cNvSpPr>
          <p:nvPr>
            <p:ph idx="1"/>
          </p:nvPr>
        </p:nvSpPr>
        <p:spPr>
          <a:xfrm>
            <a:off x="457200" y="1649549"/>
            <a:ext cx="8229600" cy="4675051"/>
          </a:xfrm>
        </p:spPr>
        <p:txBody>
          <a:bodyPr>
            <a:normAutofit fontScale="92500" lnSpcReduction="10000"/>
          </a:bodyPr>
          <a:lstStyle/>
          <a:p>
            <a:pPr eaLnBrk="1" hangingPunct="1">
              <a:buFont typeface="Wingdings 2" charset="0"/>
              <a:buNone/>
            </a:pPr>
            <a:endParaRPr lang="en-GB" sz="3600" dirty="0">
              <a:latin typeface="Constantia" charset="0"/>
            </a:endParaRPr>
          </a:p>
          <a:p>
            <a:pPr eaLnBrk="1" hangingPunct="1">
              <a:buFont typeface="Wingdings 2" charset="0"/>
              <a:buNone/>
            </a:pPr>
            <a:r>
              <a:rPr lang="en-GB" sz="3000" b="1" dirty="0"/>
              <a:t>Meow: </a:t>
            </a:r>
            <a:r>
              <a:rPr lang="ja-JP" altLang="en-GB" sz="3000" dirty="0"/>
              <a:t>‘</a:t>
            </a:r>
            <a:r>
              <a:rPr lang="en-GB" sz="3000" dirty="0"/>
              <a:t>I think it's very helpful for - for me if I can understand </a:t>
            </a:r>
            <a:r>
              <a:rPr lang="en-GB" sz="3000" dirty="0" err="1"/>
              <a:t>er</a:t>
            </a:r>
            <a:r>
              <a:rPr lang="en-GB" sz="3000" dirty="0"/>
              <a:t> what puzzle I have. And I- I just find 'Oh! I have a lot of puzzle that I never thought about it before!</a:t>
            </a:r>
            <a:r>
              <a:rPr lang="ja-JP" altLang="en-GB" sz="3000" dirty="0"/>
              <a:t>”’</a:t>
            </a:r>
            <a:endParaRPr lang="en-GB" sz="3000" dirty="0"/>
          </a:p>
          <a:p>
            <a:pPr eaLnBrk="1" hangingPunct="1">
              <a:buFont typeface="Wingdings 2" charset="0"/>
              <a:buNone/>
            </a:pPr>
            <a:endParaRPr lang="en-GB" sz="3000" dirty="0"/>
          </a:p>
          <a:p>
            <a:pPr eaLnBrk="1" hangingPunct="1">
              <a:buFont typeface="Wingdings 2" charset="0"/>
              <a:buNone/>
            </a:pPr>
            <a:r>
              <a:rPr lang="en-GB" sz="3000" b="1" dirty="0" err="1"/>
              <a:t>Kae</a:t>
            </a:r>
            <a:r>
              <a:rPr lang="en-GB" sz="3000" b="1" dirty="0"/>
              <a:t>: </a:t>
            </a:r>
            <a:r>
              <a:rPr lang="ja-JP" altLang="en-GB" sz="3000" dirty="0"/>
              <a:t>‘</a:t>
            </a:r>
            <a:r>
              <a:rPr lang="en-GB" sz="3000" dirty="0"/>
              <a:t>It's fantastic because this </a:t>
            </a:r>
            <a:r>
              <a:rPr lang="en-GB" sz="3000" dirty="0" err="1"/>
              <a:t>er</a:t>
            </a:r>
            <a:r>
              <a:rPr lang="en-GB" sz="3000" dirty="0"/>
              <a:t>... we don't usually think about this kind of question so... [</a:t>
            </a:r>
            <a:r>
              <a:rPr lang="en-GB" sz="3000" i="1" dirty="0"/>
              <a:t>laughs</a:t>
            </a:r>
            <a:r>
              <a:rPr lang="en-GB" sz="3000" dirty="0"/>
              <a:t>] I don't know I will ... I don't know whether I will find the answer of the </a:t>
            </a:r>
            <a:r>
              <a:rPr lang="en-GB" sz="3000" dirty="0" err="1"/>
              <a:t>ques</a:t>
            </a:r>
            <a:r>
              <a:rPr lang="en-GB" sz="3000" dirty="0"/>
              <a:t>- of the puzzlement, my puzzlement, but it's exciting</a:t>
            </a:r>
            <a:r>
              <a:rPr lang="ja-JP" altLang="en-GB" sz="3000" dirty="0"/>
              <a:t>’</a:t>
            </a:r>
            <a:endParaRPr lang="en-GB" sz="3000" dirty="0"/>
          </a:p>
          <a:p>
            <a:pPr eaLnBrk="1" hangingPunct="1">
              <a:buFont typeface="Wingdings 2" charset="0"/>
              <a:buNone/>
            </a:pPr>
            <a:endParaRPr lang="en-GB" sz="2100" dirty="0">
              <a:latin typeface="Constantia" charset="0"/>
            </a:endParaRPr>
          </a:p>
          <a:p>
            <a:pPr eaLnBrk="1" hangingPunct="1">
              <a:buFont typeface="Wingdings 2" charset="0"/>
              <a:buNone/>
            </a:pPr>
            <a:endParaRPr lang="en-GB" sz="2100" dirty="0">
              <a:latin typeface="Constantia" charset="0"/>
            </a:endParaRPr>
          </a:p>
        </p:txBody>
      </p:sp>
    </p:spTree>
    <p:extLst>
      <p:ext uri="{BB962C8B-B14F-4D97-AF65-F5344CB8AC3E}">
        <p14:creationId xmlns:p14="http://schemas.microsoft.com/office/powerpoint/2010/main" val="70240660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Would you like to try it?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GB" sz="2800" b="1" dirty="0"/>
              <a:t>John: </a:t>
            </a:r>
            <a:r>
              <a:rPr lang="en-GB" sz="2800" dirty="0"/>
              <a:t>I’d be really interested but I think it would turn into a hugely time-consuming thing […] I’m just thinking of time. I’m thinking of… is this going to be like umm a 10,000 word essay, or a 5,000 word essay, I mean what- what have I got to produce</a:t>
            </a:r>
            <a:r>
              <a:rPr lang="en-GB" sz="2800" dirty="0" smtClean="0"/>
              <a:t>? </a:t>
            </a:r>
          </a:p>
          <a:p>
            <a:pPr marL="0" indent="0">
              <a:buNone/>
            </a:pPr>
            <a:r>
              <a:rPr lang="en-GB" sz="2800" dirty="0"/>
              <a:t>[</a:t>
            </a:r>
            <a:r>
              <a:rPr lang="en-GB" sz="2800" dirty="0" smtClean="0"/>
              <a:t>…] I think they will react well because they will see that this is a skill they need to start to develop because they will need it.</a:t>
            </a:r>
            <a:endParaRPr lang="en-GB" sz="2800" dirty="0"/>
          </a:p>
          <a:p>
            <a:pPr marL="0" indent="0">
              <a:buNone/>
            </a:pPr>
            <a:r>
              <a:rPr lang="en-GB" sz="2800" b="1" dirty="0" smtClean="0"/>
              <a:t>Kay: </a:t>
            </a:r>
            <a:r>
              <a:rPr lang="en-GB" sz="2800" dirty="0" smtClean="0"/>
              <a:t>Do you think that by doing this this way we’re going to be honing the analytical and critical skills of the students?</a:t>
            </a:r>
          </a:p>
          <a:p>
            <a:pPr marL="0" indent="0">
              <a:buNone/>
            </a:pPr>
            <a:endParaRPr lang="en-US" dirty="0"/>
          </a:p>
        </p:txBody>
      </p:sp>
    </p:spTree>
    <p:extLst>
      <p:ext uri="{BB962C8B-B14F-4D97-AF65-F5344CB8AC3E}">
        <p14:creationId xmlns:p14="http://schemas.microsoft.com/office/powerpoint/2010/main" val="3928540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atin typeface="Calibri" charset="0"/>
              </a:rPr>
              <a:t>The case study: EP in EAP</a:t>
            </a:r>
          </a:p>
        </p:txBody>
      </p:sp>
      <p:sp>
        <p:nvSpPr>
          <p:cNvPr id="19459" name="Content Placeholder 2"/>
          <p:cNvSpPr>
            <a:spLocks noGrp="1"/>
          </p:cNvSpPr>
          <p:nvPr>
            <p:ph idx="1"/>
          </p:nvPr>
        </p:nvSpPr>
        <p:spPr/>
        <p:txBody>
          <a:bodyPr>
            <a:normAutofit/>
          </a:bodyPr>
          <a:lstStyle/>
          <a:p>
            <a:pPr marL="0" indent="0" eaLnBrk="1" hangingPunct="1">
              <a:lnSpc>
                <a:spcPct val="80000"/>
              </a:lnSpc>
              <a:buNone/>
            </a:pPr>
            <a:r>
              <a:rPr lang="en-GB" sz="3200" dirty="0"/>
              <a:t>What </a:t>
            </a:r>
            <a:r>
              <a:rPr lang="en-GB" sz="3200" dirty="0" smtClean="0"/>
              <a:t>we did:</a:t>
            </a:r>
            <a:endParaRPr lang="en-GB" sz="3200" dirty="0"/>
          </a:p>
          <a:p>
            <a:pPr lvl="1" eaLnBrk="1" hangingPunct="1">
              <a:lnSpc>
                <a:spcPct val="80000"/>
              </a:lnSpc>
              <a:buFont typeface="Arial"/>
              <a:buChar char="•"/>
            </a:pPr>
            <a:r>
              <a:rPr lang="en-GB" sz="3200" dirty="0" smtClean="0"/>
              <a:t>4 </a:t>
            </a:r>
            <a:r>
              <a:rPr lang="en-GB" sz="3200" dirty="0"/>
              <a:t>weeks of the 10-week course included an EP </a:t>
            </a:r>
            <a:r>
              <a:rPr lang="en-GB" sz="3200" dirty="0" smtClean="0"/>
              <a:t>strand</a:t>
            </a:r>
          </a:p>
          <a:p>
            <a:pPr lvl="1" eaLnBrk="1" hangingPunct="1">
              <a:lnSpc>
                <a:spcPct val="80000"/>
              </a:lnSpc>
              <a:buFont typeface="Arial"/>
              <a:buChar char="•"/>
            </a:pPr>
            <a:r>
              <a:rPr lang="en-GB" sz="3200" dirty="0"/>
              <a:t>3</a:t>
            </a:r>
            <a:r>
              <a:rPr lang="en-GB" sz="3200" dirty="0" smtClean="0"/>
              <a:t> </a:t>
            </a:r>
            <a:r>
              <a:rPr lang="en-GB" sz="3200" dirty="0"/>
              <a:t>weeks of preparation (Puzzling-Investigations-More Puzzling): 2-3 classes per </a:t>
            </a:r>
            <a:r>
              <a:rPr lang="en-GB" sz="3200" dirty="0" smtClean="0"/>
              <a:t>week</a:t>
            </a:r>
          </a:p>
          <a:p>
            <a:pPr lvl="1" eaLnBrk="1" hangingPunct="1">
              <a:lnSpc>
                <a:spcPct val="80000"/>
              </a:lnSpc>
              <a:buFont typeface="Arial"/>
              <a:buChar char="•"/>
            </a:pPr>
            <a:r>
              <a:rPr lang="en-GB" sz="3200" dirty="0" smtClean="0"/>
              <a:t>4</a:t>
            </a:r>
            <a:r>
              <a:rPr lang="en-GB" sz="3200" baseline="30000" dirty="0" smtClean="0"/>
              <a:t>th</a:t>
            </a:r>
            <a:r>
              <a:rPr lang="en-GB" sz="3200" dirty="0" smtClean="0"/>
              <a:t> week led </a:t>
            </a:r>
            <a:r>
              <a:rPr lang="en-GB" sz="3200" dirty="0"/>
              <a:t>up to poster </a:t>
            </a:r>
            <a:r>
              <a:rPr lang="en-GB" sz="3200" dirty="0" smtClean="0"/>
              <a:t>presentations </a:t>
            </a:r>
            <a:r>
              <a:rPr lang="en-GB" sz="3200" dirty="0"/>
              <a:t>by the learners for the learners </a:t>
            </a:r>
            <a:r>
              <a:rPr lang="en-GB" sz="3200" dirty="0" smtClean="0"/>
              <a:t>and </a:t>
            </a:r>
            <a:r>
              <a:rPr lang="en-GB" sz="3200" dirty="0"/>
              <a:t>their </a:t>
            </a:r>
            <a:r>
              <a:rPr lang="en-GB" sz="3200" dirty="0" smtClean="0"/>
              <a:t>teachers</a:t>
            </a:r>
            <a:endParaRPr lang="en-GB" sz="3200" dirty="0"/>
          </a:p>
          <a:p>
            <a:pPr lvl="1" eaLnBrk="1" hangingPunct="1">
              <a:lnSpc>
                <a:spcPct val="80000"/>
              </a:lnSpc>
              <a:buFont typeface="Arial"/>
              <a:buChar char="•"/>
            </a:pPr>
            <a:r>
              <a:rPr lang="en-GB" sz="3200" dirty="0" smtClean="0"/>
              <a:t>Follow</a:t>
            </a:r>
            <a:r>
              <a:rPr lang="en-GB" sz="3200" dirty="0"/>
              <a:t>-up </a:t>
            </a:r>
            <a:r>
              <a:rPr lang="en-GB" sz="3200" dirty="0" smtClean="0"/>
              <a:t>work (writing)</a:t>
            </a:r>
            <a:endParaRPr lang="en-GB" sz="3200" dirty="0"/>
          </a:p>
          <a:p>
            <a:pPr eaLnBrk="1" hangingPunct="1"/>
            <a:endParaRPr lang="en-GB" dirty="0">
              <a:latin typeface="Constantia" charset="0"/>
            </a:endParaRPr>
          </a:p>
        </p:txBody>
      </p:sp>
    </p:spTree>
    <p:extLst>
      <p:ext uri="{BB962C8B-B14F-4D97-AF65-F5344CB8AC3E}">
        <p14:creationId xmlns:p14="http://schemas.microsoft.com/office/powerpoint/2010/main" val="29594195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GB" sz="3200">
                <a:latin typeface="Calibri" charset="0"/>
              </a:rPr>
              <a:t>Practising key academic skills</a:t>
            </a:r>
          </a:p>
        </p:txBody>
      </p:sp>
      <p:pic>
        <p:nvPicPr>
          <p:cNvPr id="37891" name="Content Placeholder 3" descr="CIMG0765.JPG"/>
          <p:cNvPicPr>
            <a:picLocks noGrp="1" noChangeAspect="1"/>
          </p:cNvPicPr>
          <p:nvPr>
            <p:ph idx="1"/>
          </p:nvPr>
        </p:nvPicPr>
        <p:blipFill>
          <a:blip r:embed="rId2">
            <a:lum bright="20000" contrast="20000"/>
            <a:extLst>
              <a:ext uri="{28A0092B-C50C-407E-A947-70E740481C1C}">
                <a14:useLocalDpi xmlns:a14="http://schemas.microsoft.com/office/drawing/2010/main" val="0"/>
              </a:ext>
            </a:extLst>
          </a:blip>
          <a:srcRect t="13995" b="13995"/>
          <a:stretch>
            <a:fillRect/>
          </a:stretch>
        </p:blipFill>
        <p:spPr/>
      </p:pic>
    </p:spTree>
    <p:extLst>
      <p:ext uri="{BB962C8B-B14F-4D97-AF65-F5344CB8AC3E}">
        <p14:creationId xmlns:p14="http://schemas.microsoft.com/office/powerpoint/2010/main" val="127603608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atin typeface="Calibri" charset="0"/>
              </a:rPr>
              <a:t>Relevance</a:t>
            </a:r>
          </a:p>
        </p:txBody>
      </p:sp>
      <p:sp>
        <p:nvSpPr>
          <p:cNvPr id="29699" name="Content Placeholder 2"/>
          <p:cNvSpPr>
            <a:spLocks noGrp="1"/>
          </p:cNvSpPr>
          <p:nvPr>
            <p:ph idx="1"/>
          </p:nvPr>
        </p:nvSpPr>
        <p:spPr/>
        <p:txBody>
          <a:bodyPr>
            <a:normAutofit/>
          </a:bodyPr>
          <a:lstStyle/>
          <a:p>
            <a:pPr eaLnBrk="1" hangingPunct="1">
              <a:buFont typeface="Wingdings 2" charset="0"/>
              <a:buNone/>
            </a:pPr>
            <a:r>
              <a:rPr lang="en-GB" sz="3000" b="1" dirty="0"/>
              <a:t>John: </a:t>
            </a:r>
            <a:r>
              <a:rPr lang="en-GB" sz="3000" dirty="0" smtClean="0"/>
              <a:t>… </a:t>
            </a:r>
            <a:r>
              <a:rPr lang="en-GB" sz="3000" dirty="0"/>
              <a:t>today when I asked them about 10 minutes before the period ended to </a:t>
            </a:r>
            <a:r>
              <a:rPr lang="ja-JP" altLang="en-GB" sz="3000" dirty="0"/>
              <a:t>“</a:t>
            </a:r>
            <a:r>
              <a:rPr lang="en-GB" sz="3000" dirty="0"/>
              <a:t>close everything down now and come and sit in your seats</a:t>
            </a:r>
            <a:r>
              <a:rPr lang="ja-JP" altLang="en-GB" sz="3000" dirty="0"/>
              <a:t>”</a:t>
            </a:r>
            <a:r>
              <a:rPr lang="en-GB" sz="3000" dirty="0"/>
              <a:t>, they </a:t>
            </a:r>
            <a:r>
              <a:rPr lang="en-GB" sz="3000" dirty="0" smtClean="0"/>
              <a:t>didn’t </a:t>
            </a:r>
            <a:r>
              <a:rPr lang="en-GB" sz="3000" dirty="0"/>
              <a:t>come! </a:t>
            </a:r>
            <a:endParaRPr lang="en-GB" sz="3000" dirty="0" smtClean="0"/>
          </a:p>
          <a:p>
            <a:pPr eaLnBrk="1" hangingPunct="1">
              <a:buFont typeface="Wingdings 2" charset="0"/>
              <a:buNone/>
            </a:pPr>
            <a:r>
              <a:rPr lang="en-GB" sz="3000" dirty="0" smtClean="0"/>
              <a:t>((</a:t>
            </a:r>
            <a:r>
              <a:rPr lang="en-GB" sz="3000" i="1" dirty="0" smtClean="0"/>
              <a:t> </a:t>
            </a:r>
            <a:r>
              <a:rPr lang="en-GB" sz="3000" i="1" dirty="0"/>
              <a:t>Why</a:t>
            </a:r>
            <a:r>
              <a:rPr lang="en-GB" sz="3000" i="1" dirty="0" smtClean="0"/>
              <a:t>?</a:t>
            </a:r>
            <a:r>
              <a:rPr lang="en-GB" sz="3000" dirty="0" smtClean="0"/>
              <a:t>))</a:t>
            </a:r>
            <a:r>
              <a:rPr lang="en-GB" sz="3000" i="1" dirty="0" smtClean="0"/>
              <a:t> </a:t>
            </a:r>
          </a:p>
          <a:p>
            <a:pPr eaLnBrk="1" hangingPunct="1">
              <a:buFont typeface="Wingdings 2" charset="0"/>
              <a:buNone/>
            </a:pPr>
            <a:r>
              <a:rPr lang="en-GB" sz="3000" dirty="0" smtClean="0"/>
              <a:t>They </a:t>
            </a:r>
            <a:r>
              <a:rPr lang="en-GB" sz="3000" dirty="0"/>
              <a:t>were so involved I </a:t>
            </a:r>
            <a:r>
              <a:rPr lang="en-GB" sz="3000" dirty="0" smtClean="0"/>
              <a:t>don’t </a:t>
            </a:r>
            <a:r>
              <a:rPr lang="en-GB" sz="3000" dirty="0"/>
              <a:t>think they registered that </a:t>
            </a:r>
            <a:r>
              <a:rPr lang="en-GB" sz="3000" dirty="0" smtClean="0"/>
              <a:t>I’d </a:t>
            </a:r>
            <a:r>
              <a:rPr lang="en-GB" sz="3000" dirty="0"/>
              <a:t>asked </a:t>
            </a:r>
            <a:r>
              <a:rPr lang="en-GB" sz="3000" dirty="0" smtClean="0"/>
              <a:t>them.</a:t>
            </a:r>
            <a:r>
              <a:rPr lang="en-GB" sz="3000" dirty="0"/>
              <a:t> </a:t>
            </a:r>
            <a:r>
              <a:rPr lang="en-GB" sz="3000" dirty="0" smtClean="0"/>
              <a:t>[…] </a:t>
            </a:r>
          </a:p>
          <a:p>
            <a:pPr eaLnBrk="1" hangingPunct="1">
              <a:buFont typeface="Wingdings 2" charset="0"/>
              <a:buNone/>
            </a:pPr>
            <a:endParaRPr lang="en-GB" dirty="0">
              <a:latin typeface="Constantia" charset="0"/>
            </a:endParaRPr>
          </a:p>
          <a:p>
            <a:pPr eaLnBrk="1" hangingPunct="1">
              <a:buFont typeface="Wingdings 2" charset="0"/>
              <a:buNone/>
            </a:pPr>
            <a:endParaRPr lang="en-GB" dirty="0">
              <a:latin typeface="Constantia" charset="0"/>
            </a:endParaRPr>
          </a:p>
          <a:p>
            <a:pPr eaLnBrk="1" hangingPunct="1">
              <a:buFont typeface="Wingdings 2" charset="0"/>
              <a:buNone/>
            </a:pPr>
            <a:endParaRPr lang="en-GB" dirty="0">
              <a:latin typeface="Constantia" charset="0"/>
            </a:endParaRPr>
          </a:p>
        </p:txBody>
      </p:sp>
    </p:spTree>
    <p:extLst>
      <p:ext uri="{BB962C8B-B14F-4D97-AF65-F5344CB8AC3E}">
        <p14:creationId xmlns:p14="http://schemas.microsoft.com/office/powerpoint/2010/main" val="36004486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Learner puzzles</a:t>
            </a:r>
            <a:endParaRPr lang="en-US" dirty="0"/>
          </a:p>
        </p:txBody>
      </p:sp>
      <p:sp>
        <p:nvSpPr>
          <p:cNvPr id="3" name="Content Placeholder 2"/>
          <p:cNvSpPr>
            <a:spLocks noGrp="1"/>
          </p:cNvSpPr>
          <p:nvPr>
            <p:ph idx="1"/>
          </p:nvPr>
        </p:nvSpPr>
        <p:spPr/>
        <p:txBody>
          <a:bodyPr/>
          <a:lstStyle/>
          <a:p>
            <a:pPr marL="0" indent="0">
              <a:buNone/>
            </a:pPr>
            <a:r>
              <a:rPr lang="en-GB" b="1" dirty="0"/>
              <a:t>Judith: </a:t>
            </a:r>
            <a:r>
              <a:rPr lang="en-GB" dirty="0"/>
              <a:t>so what’s your puzzle?	</a:t>
            </a:r>
          </a:p>
          <a:p>
            <a:pPr marL="0" indent="0">
              <a:buNone/>
            </a:pPr>
            <a:r>
              <a:rPr lang="en-GB" b="1" dirty="0"/>
              <a:t>Meow: </a:t>
            </a:r>
            <a:r>
              <a:rPr lang="en-GB" dirty="0"/>
              <a:t>why can’t I use English well after studying for a long time</a:t>
            </a:r>
            <a:r>
              <a:rPr lang="en-GB" dirty="0" smtClean="0"/>
              <a:t>?</a:t>
            </a:r>
          </a:p>
          <a:p>
            <a:pPr marL="0" indent="0">
              <a:buNone/>
            </a:pPr>
            <a:r>
              <a:rPr lang="en-GB" dirty="0" smtClean="0"/>
              <a:t>[</a:t>
            </a:r>
            <a:r>
              <a:rPr lang="en-GB" i="1" dirty="0"/>
              <a:t>laughter</a:t>
            </a:r>
            <a:r>
              <a:rPr lang="en-GB" dirty="0"/>
              <a:t>]</a:t>
            </a:r>
          </a:p>
          <a:p>
            <a:pPr marL="0" indent="0">
              <a:buNone/>
            </a:pPr>
            <a:r>
              <a:rPr lang="en-GB" b="1" dirty="0" smtClean="0"/>
              <a:t>Cheer</a:t>
            </a:r>
            <a:r>
              <a:rPr lang="en-GB" b="1" dirty="0"/>
              <a:t>: </a:t>
            </a:r>
            <a:r>
              <a:rPr lang="en-GB" dirty="0"/>
              <a:t>[</a:t>
            </a:r>
            <a:r>
              <a:rPr lang="en-GB" i="1" dirty="0"/>
              <a:t>clearly and distinctly</a:t>
            </a:r>
            <a:r>
              <a:rPr lang="en-GB" dirty="0"/>
              <a:t>] it’s exactly same as me</a:t>
            </a:r>
            <a:r>
              <a:rPr lang="en-GB" dirty="0" smtClean="0"/>
              <a:t>! </a:t>
            </a:r>
          </a:p>
          <a:p>
            <a:pPr marL="0" indent="0">
              <a:buNone/>
            </a:pPr>
            <a:endParaRPr lang="en-US" dirty="0"/>
          </a:p>
        </p:txBody>
      </p:sp>
    </p:spTree>
    <p:extLst>
      <p:ext uri="{BB962C8B-B14F-4D97-AF65-F5344CB8AC3E}">
        <p14:creationId xmlns:p14="http://schemas.microsoft.com/office/powerpoint/2010/main" val="27359682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Content Placeholder 2"/>
          <p:cNvSpPr>
            <a:spLocks noGrp="1"/>
          </p:cNvSpPr>
          <p:nvPr>
            <p:ph idx="4294967295"/>
          </p:nvPr>
        </p:nvSpPr>
        <p:spPr>
          <a:xfrm>
            <a:off x="643276" y="1600200"/>
            <a:ext cx="7586324" cy="4525963"/>
          </a:xfrm>
        </p:spPr>
        <p:txBody>
          <a:bodyPr>
            <a:normAutofit/>
          </a:bodyPr>
          <a:lstStyle/>
          <a:p>
            <a:pPr eaLnBrk="1" hangingPunct="1">
              <a:buFont typeface="Wingdings 2" charset="0"/>
              <a:buNone/>
            </a:pPr>
            <a:endParaRPr lang="en-GB" dirty="0"/>
          </a:p>
          <a:p>
            <a:pPr eaLnBrk="1" hangingPunct="1">
              <a:buFont typeface="Wingdings 2" charset="0"/>
              <a:buNone/>
            </a:pPr>
            <a:r>
              <a:rPr lang="en-GB" b="1" dirty="0"/>
              <a:t>John: </a:t>
            </a:r>
            <a:r>
              <a:rPr lang="en-GB" dirty="0" smtClean="0"/>
              <a:t>they're </a:t>
            </a:r>
            <a:r>
              <a:rPr lang="en-GB" dirty="0"/>
              <a:t>negotiating everything. [...] they're also discussing what information should be in, go into the report or go onto the project, how it should be shown, what sort of a chart, ... on how they're going to </a:t>
            </a:r>
            <a:r>
              <a:rPr lang="en-GB" dirty="0" smtClean="0"/>
              <a:t>talk</a:t>
            </a:r>
            <a:endParaRPr lang="en-GB" dirty="0"/>
          </a:p>
        </p:txBody>
      </p:sp>
    </p:spTree>
    <p:extLst>
      <p:ext uri="{BB962C8B-B14F-4D97-AF65-F5344CB8AC3E}">
        <p14:creationId xmlns:p14="http://schemas.microsoft.com/office/powerpoint/2010/main" val="5781666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850900"/>
          </a:xfrm>
        </p:spPr>
        <p:txBody>
          <a:bodyPr/>
          <a:lstStyle/>
          <a:p>
            <a:pPr algn="ctr" eaLnBrk="1" hangingPunct="1"/>
            <a:r>
              <a:rPr lang="en-GB" sz="3200">
                <a:latin typeface="Calibri" charset="0"/>
              </a:rPr>
              <a:t>The poster presentations (after 4 weeks)</a:t>
            </a:r>
          </a:p>
        </p:txBody>
      </p:sp>
      <p:pic>
        <p:nvPicPr>
          <p:cNvPr id="23555" name="Content Placeholder 3" descr="CIMG0776.JPG"/>
          <p:cNvPicPr>
            <a:picLocks noGrp="1" noChangeAspect="1"/>
          </p:cNvPicPr>
          <p:nvPr>
            <p:ph idx="1"/>
          </p:nvPr>
        </p:nvPicPr>
        <p:blipFill>
          <a:blip r:embed="rId2">
            <a:lum bright="30000" contrast="20000"/>
            <a:extLst>
              <a:ext uri="{28A0092B-C50C-407E-A947-70E740481C1C}">
                <a14:useLocalDpi xmlns:a14="http://schemas.microsoft.com/office/drawing/2010/main" val="0"/>
              </a:ext>
            </a:extLst>
          </a:blip>
          <a:srcRect/>
          <a:stretch>
            <a:fillRect/>
          </a:stretch>
        </p:blipFill>
        <p:spPr>
          <a:xfrm>
            <a:off x="179388" y="1700213"/>
            <a:ext cx="3529012" cy="4705350"/>
          </a:xfrm>
        </p:spPr>
      </p:pic>
      <p:pic>
        <p:nvPicPr>
          <p:cNvPr id="23556" name="Picture 4" descr="CIMG0781.JPG"/>
          <p:cNvPicPr>
            <a:picLocks noChangeAspect="1"/>
          </p:cNvPicPr>
          <p:nvPr/>
        </p:nvPicPr>
        <p:blipFill>
          <a:blip r:embed="rId3">
            <a:lum bright="30000" contrast="20000"/>
            <a:extLst>
              <a:ext uri="{28A0092B-C50C-407E-A947-70E740481C1C}">
                <a14:useLocalDpi xmlns:a14="http://schemas.microsoft.com/office/drawing/2010/main" val="0"/>
              </a:ext>
            </a:extLst>
          </a:blip>
          <a:srcRect/>
          <a:stretch>
            <a:fillRect/>
          </a:stretch>
        </p:blipFill>
        <p:spPr bwMode="auto">
          <a:xfrm>
            <a:off x="4787900" y="1700213"/>
            <a:ext cx="3529013"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9589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fontScale="90000"/>
          </a:bodyPr>
          <a:lstStyle/>
          <a:p>
            <a:pPr eaLnBrk="1" hangingPunct="1"/>
            <a:r>
              <a:rPr lang="en-US">
                <a:latin typeface="Calibri" charset="0"/>
              </a:rPr>
              <a:t>Sharing puzzles, sharing understandings</a:t>
            </a:r>
          </a:p>
        </p:txBody>
      </p:sp>
      <p:sp>
        <p:nvSpPr>
          <p:cNvPr id="38915" name="Content Placeholder 2"/>
          <p:cNvSpPr>
            <a:spLocks noGrp="1"/>
          </p:cNvSpPr>
          <p:nvPr>
            <p:ph idx="1"/>
          </p:nvPr>
        </p:nvSpPr>
        <p:spPr/>
        <p:txBody>
          <a:bodyPr/>
          <a:lstStyle/>
          <a:p>
            <a:pPr eaLnBrk="1" hangingPunct="1">
              <a:buFont typeface="Wingdings 2" charset="0"/>
              <a:buNone/>
            </a:pPr>
            <a:endParaRPr lang="en-GB" dirty="0">
              <a:latin typeface="Constantia" charset="0"/>
            </a:endParaRPr>
          </a:p>
          <a:p>
            <a:pPr eaLnBrk="1" hangingPunct="1">
              <a:buFont typeface="Wingdings 2" charset="0"/>
              <a:buNone/>
            </a:pPr>
            <a:r>
              <a:rPr lang="en-GB" b="1" dirty="0" err="1"/>
              <a:t>Kae</a:t>
            </a:r>
            <a:r>
              <a:rPr lang="en-GB" b="1" dirty="0"/>
              <a:t>: </a:t>
            </a:r>
            <a:r>
              <a:rPr lang="en-GB" dirty="0" smtClean="0"/>
              <a:t>it </a:t>
            </a:r>
            <a:r>
              <a:rPr lang="en-GB" dirty="0"/>
              <a:t>is interesting to </a:t>
            </a:r>
            <a:r>
              <a:rPr lang="en-GB" dirty="0" smtClean="0"/>
              <a:t>[…] show </a:t>
            </a:r>
            <a:r>
              <a:rPr lang="en-GB" dirty="0"/>
              <a:t>my thinking to others and if the others, and they will be excited the problem, yes I'm hap-happy, </a:t>
            </a:r>
            <a:r>
              <a:rPr lang="en-GB" dirty="0" smtClean="0"/>
              <a:t>yeah</a:t>
            </a:r>
            <a:endParaRPr lang="en-GB" dirty="0"/>
          </a:p>
        </p:txBody>
      </p:sp>
    </p:spTree>
    <p:extLst>
      <p:ext uri="{BB962C8B-B14F-4D97-AF65-F5344CB8AC3E}">
        <p14:creationId xmlns:p14="http://schemas.microsoft.com/office/powerpoint/2010/main" val="9728326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Calibri" charset="0"/>
              </a:rPr>
              <a:t>Why can’t I concentrate…?</a:t>
            </a:r>
          </a:p>
        </p:txBody>
      </p:sp>
      <p:pic>
        <p:nvPicPr>
          <p:cNvPr id="21507" name="CIMG0771.JPG" descr="C:\Documents and Settings\llcjih\My Documents\My Pictures\To email\CIMG0771.JPG"/>
          <p:cNvPicPr>
            <a:picLocks noGrp="1" noChangeAspect="1"/>
          </p:cNvPicPr>
          <p:nvPr>
            <p:ph idx="1"/>
          </p:nvPr>
        </p:nvPicPr>
        <p:blipFill>
          <a:blip r:embed="rId2" r:link="rId3">
            <a:extLst>
              <a:ext uri="{28A0092B-C50C-407E-A947-70E740481C1C}">
                <a14:useLocalDpi xmlns:a14="http://schemas.microsoft.com/office/drawing/2010/main" val="0"/>
              </a:ext>
            </a:extLst>
          </a:blip>
          <a:srcRect t="13995" b="13995"/>
          <a:stretch>
            <a:fillRect/>
          </a:stretch>
        </p:blipFill>
        <p:spPr/>
      </p:pic>
    </p:spTree>
    <p:extLst>
      <p:ext uri="{BB962C8B-B14F-4D97-AF65-F5344CB8AC3E}">
        <p14:creationId xmlns:p14="http://schemas.microsoft.com/office/powerpoint/2010/main" val="27596116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starting point</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What is the Webinar about?</a:t>
            </a:r>
          </a:p>
          <a:p>
            <a:r>
              <a:rPr lang="en-US" dirty="0" smtClean="0"/>
              <a:t>Pedagogy in EAP</a:t>
            </a:r>
          </a:p>
          <a:p>
            <a:r>
              <a:rPr lang="en-US" dirty="0" smtClean="0"/>
              <a:t>Research in EAP</a:t>
            </a:r>
          </a:p>
          <a:p>
            <a:r>
              <a:rPr lang="en-US" dirty="0" smtClean="0"/>
              <a:t>Integrating the two (scholarship) in EAP</a:t>
            </a:r>
          </a:p>
          <a:p>
            <a:r>
              <a:rPr lang="en-US" dirty="0" smtClean="0"/>
              <a:t>Epistemological and practical challenges</a:t>
            </a:r>
            <a:endParaRPr lang="en-US" dirty="0"/>
          </a:p>
          <a:p>
            <a:pPr marL="0" indent="0">
              <a:buNone/>
            </a:pPr>
            <a:r>
              <a:rPr lang="en-US" dirty="0" smtClean="0"/>
              <a:t>How can I find the article?</a:t>
            </a:r>
          </a:p>
          <a:p>
            <a:pPr marL="0" indent="0">
              <a:buNone/>
            </a:pPr>
            <a:r>
              <a:rPr lang="en-GB" sz="2400" dirty="0"/>
              <a:t>Hanks, J. (</a:t>
            </a:r>
            <a:r>
              <a:rPr lang="en-GB" sz="2400" dirty="0" smtClean="0"/>
              <a:t>2017b)</a:t>
            </a:r>
            <a:r>
              <a:rPr lang="en-GB" sz="2400" dirty="0"/>
              <a:t>. Integrating research and pedagogy: an Exploratory Practice approach. </a:t>
            </a:r>
            <a:r>
              <a:rPr lang="en-GB" sz="2400" i="1" dirty="0"/>
              <a:t>System, 68</a:t>
            </a:r>
            <a:r>
              <a:rPr lang="en-GB" sz="2400" dirty="0"/>
              <a:t>, 38-49. </a:t>
            </a:r>
            <a:endParaRPr lang="en-US" dirty="0"/>
          </a:p>
        </p:txBody>
      </p:sp>
    </p:spTree>
    <p:extLst>
      <p:ext uri="{BB962C8B-B14F-4D97-AF65-F5344CB8AC3E}">
        <p14:creationId xmlns:p14="http://schemas.microsoft.com/office/powerpoint/2010/main" val="734033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the students think?</a:t>
            </a:r>
            <a:endParaRPr lang="en-US" dirty="0"/>
          </a:p>
        </p:txBody>
      </p:sp>
      <p:sp>
        <p:nvSpPr>
          <p:cNvPr id="3" name="Content Placeholder 2"/>
          <p:cNvSpPr>
            <a:spLocks noGrp="1"/>
          </p:cNvSpPr>
          <p:nvPr>
            <p:ph idx="1"/>
          </p:nvPr>
        </p:nvSpPr>
        <p:spPr/>
        <p:txBody>
          <a:bodyPr/>
          <a:lstStyle/>
          <a:p>
            <a:pPr marL="0" indent="0">
              <a:buNone/>
            </a:pPr>
            <a:r>
              <a:rPr lang="en-US" b="1" dirty="0" smtClean="0"/>
              <a:t>Lynne: </a:t>
            </a:r>
            <a:r>
              <a:rPr lang="en-US" dirty="0" smtClean="0"/>
              <a:t>very helpful, I think, because if just in class the teacher said something, and we just accept some answer, I think it’s easy to forget it. </a:t>
            </a:r>
          </a:p>
          <a:p>
            <a:pPr marL="0" indent="0">
              <a:buNone/>
            </a:pPr>
            <a:r>
              <a:rPr lang="en-US" dirty="0" smtClean="0"/>
              <a:t>Every student take part in this process and we found the answer by ourselves.</a:t>
            </a:r>
            <a:endParaRPr lang="en-US" b="1" dirty="0"/>
          </a:p>
        </p:txBody>
      </p:sp>
    </p:spTree>
    <p:extLst>
      <p:ext uri="{BB962C8B-B14F-4D97-AF65-F5344CB8AC3E}">
        <p14:creationId xmlns:p14="http://schemas.microsoft.com/office/powerpoint/2010/main" val="18224601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Reflecting on EP</a:t>
            </a:r>
            <a:endParaRPr lang="en-US" dirty="0"/>
          </a:p>
        </p:txBody>
      </p:sp>
      <p:sp>
        <p:nvSpPr>
          <p:cNvPr id="3" name="Content Placeholder 2"/>
          <p:cNvSpPr>
            <a:spLocks noGrp="1"/>
          </p:cNvSpPr>
          <p:nvPr>
            <p:ph idx="1"/>
          </p:nvPr>
        </p:nvSpPr>
        <p:spPr/>
        <p:txBody>
          <a:bodyPr>
            <a:normAutofit/>
          </a:bodyPr>
          <a:lstStyle/>
          <a:p>
            <a:pPr marL="0" indent="0">
              <a:buNone/>
            </a:pPr>
            <a:r>
              <a:rPr lang="en-GB" sz="3200" b="1" dirty="0"/>
              <a:t>John:</a:t>
            </a:r>
            <a:r>
              <a:rPr lang="en-GB" sz="3200" dirty="0"/>
              <a:t> the vast majority of them… hadn’t solved anything. But they had learnt more</a:t>
            </a:r>
            <a:r>
              <a:rPr lang="en-GB" sz="3200" dirty="0" smtClean="0"/>
              <a:t>. </a:t>
            </a:r>
            <a:endParaRPr lang="en-GB" sz="3200" b="1" dirty="0" smtClean="0"/>
          </a:p>
          <a:p>
            <a:pPr marL="0" indent="0">
              <a:buNone/>
            </a:pPr>
            <a:r>
              <a:rPr lang="en-GB" sz="3200" dirty="0" smtClean="0"/>
              <a:t>it’s </a:t>
            </a:r>
            <a:r>
              <a:rPr lang="en-GB" sz="3200" dirty="0"/>
              <a:t>given them an excellent speaking and writing opportunity </a:t>
            </a:r>
            <a:endParaRPr lang="en-GB" sz="3200" dirty="0" smtClean="0"/>
          </a:p>
          <a:p>
            <a:pPr marL="0" indent="0">
              <a:buNone/>
            </a:pPr>
            <a:r>
              <a:rPr lang="en-GB" sz="3200" dirty="0" smtClean="0"/>
              <a:t>they </a:t>
            </a:r>
            <a:r>
              <a:rPr lang="en-GB" sz="3200" dirty="0"/>
              <a:t>can see it’s </a:t>
            </a:r>
            <a:r>
              <a:rPr lang="en-GB" sz="3200" b="1" i="1" dirty="0"/>
              <a:t>entirely</a:t>
            </a:r>
            <a:r>
              <a:rPr lang="en-GB" sz="3200" dirty="0"/>
              <a:t> relevant […] to what they’re going to be </a:t>
            </a:r>
            <a:r>
              <a:rPr lang="en-GB" sz="3200" dirty="0" smtClean="0"/>
              <a:t>doing </a:t>
            </a:r>
          </a:p>
          <a:p>
            <a:pPr marL="0" indent="0">
              <a:buNone/>
            </a:pPr>
            <a:endParaRPr lang="en-GB" dirty="0"/>
          </a:p>
          <a:p>
            <a:pPr marL="0" indent="0">
              <a:buNone/>
            </a:pPr>
            <a:endParaRPr lang="en-US" dirty="0"/>
          </a:p>
        </p:txBody>
      </p:sp>
    </p:spTree>
    <p:extLst>
      <p:ext uri="{BB962C8B-B14F-4D97-AF65-F5344CB8AC3E}">
        <p14:creationId xmlns:p14="http://schemas.microsoft.com/office/powerpoint/2010/main" val="2414772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John: </a:t>
            </a:r>
            <a:r>
              <a:rPr lang="en-US" dirty="0" smtClean="0"/>
              <a:t>It’s a gentle way into heavyweight research […] </a:t>
            </a:r>
          </a:p>
          <a:p>
            <a:pPr marL="0" indent="0">
              <a:buNone/>
            </a:pPr>
            <a:r>
              <a:rPr lang="en-US" dirty="0" smtClean="0"/>
              <a:t>I see it as a tool, as a springboard for jumping into more and more formal research</a:t>
            </a:r>
            <a:endParaRPr lang="en-US" dirty="0"/>
          </a:p>
        </p:txBody>
      </p:sp>
    </p:spTree>
    <p:extLst>
      <p:ext uri="{BB962C8B-B14F-4D97-AF65-F5344CB8AC3E}">
        <p14:creationId xmlns:p14="http://schemas.microsoft.com/office/powerpoint/2010/main" val="10155481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‘the academy’?</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Traditionalists in EAP seem unaware of movements in the Higher Education Academy </a:t>
            </a:r>
          </a:p>
          <a:p>
            <a:pPr>
              <a:buFont typeface="Wingdings" charset="2"/>
              <a:buChar char="Ø"/>
            </a:pPr>
            <a:r>
              <a:rPr lang="en-US" dirty="0"/>
              <a:t>Inquiry-based learning</a:t>
            </a:r>
          </a:p>
          <a:p>
            <a:pPr>
              <a:buFont typeface="Wingdings" charset="2"/>
              <a:buChar char="Ø"/>
            </a:pPr>
            <a:r>
              <a:rPr lang="en-US" dirty="0"/>
              <a:t>Research-based teaching</a:t>
            </a:r>
          </a:p>
          <a:p>
            <a:pPr marL="0" indent="0">
              <a:buNone/>
            </a:pPr>
            <a:r>
              <a:rPr lang="en-US" dirty="0" smtClean="0"/>
              <a:t>“actively engaging students with research suitably adapted to </a:t>
            </a:r>
            <a:r>
              <a:rPr lang="en-US" dirty="0" err="1" smtClean="0"/>
              <a:t>recognise</a:t>
            </a:r>
            <a:r>
              <a:rPr lang="en-US" dirty="0" smtClean="0"/>
              <a:t> the variation and complexity of constructing knowledge in different disciplines, is one way of re-linking them in the twenty-first century” (Healey, 2005: 73-4)</a:t>
            </a:r>
          </a:p>
          <a:p>
            <a:endParaRPr lang="en-US" dirty="0"/>
          </a:p>
        </p:txBody>
      </p:sp>
    </p:spTree>
    <p:extLst>
      <p:ext uri="{BB962C8B-B14F-4D97-AF65-F5344CB8AC3E}">
        <p14:creationId xmlns:p14="http://schemas.microsoft.com/office/powerpoint/2010/main" val="29988951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t>
            </a:r>
            <a:r>
              <a:rPr lang="en-US" dirty="0" smtClean="0"/>
              <a:t>ase study 2: an EAP teacher developing her scholarship</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solidFill>
                  <a:srgbClr val="660066"/>
                </a:solidFill>
              </a:rPr>
              <a:t>A teacher becomes interested in Exploratory Practice because her colleague is engaging in field work for her PhD… She volunteers to join in…</a:t>
            </a:r>
          </a:p>
          <a:p>
            <a:pPr marL="0" indent="0">
              <a:buNone/>
            </a:pPr>
            <a:endParaRPr lang="en-US" dirty="0" smtClean="0">
              <a:solidFill>
                <a:srgbClr val="660066"/>
              </a:solidFill>
            </a:endParaRPr>
          </a:p>
          <a:p>
            <a:pPr marL="0" indent="0">
              <a:buNone/>
            </a:pPr>
            <a:r>
              <a:rPr lang="en-US" dirty="0" smtClean="0"/>
              <a:t>A: I’m not really going to be doing much of it I suppose 	so I’m kind of… frustrated (</a:t>
            </a:r>
            <a:r>
              <a:rPr lang="en-US" i="1" dirty="0" smtClean="0"/>
              <a:t>laughs</a:t>
            </a:r>
            <a:r>
              <a:rPr lang="en-US" dirty="0" smtClean="0"/>
              <a:t>) </a:t>
            </a:r>
          </a:p>
          <a:p>
            <a:pPr marL="0" indent="0">
              <a:buNone/>
            </a:pPr>
            <a:r>
              <a:rPr lang="en-US" dirty="0" smtClean="0"/>
              <a:t>[…]</a:t>
            </a:r>
          </a:p>
          <a:p>
            <a:pPr marL="0" indent="0">
              <a:buNone/>
            </a:pPr>
            <a:r>
              <a:rPr lang="en-US" dirty="0" smtClean="0"/>
              <a:t>J: there’d be nothing to stop you researching your own puzzle yourself […] if you wanted…</a:t>
            </a:r>
          </a:p>
          <a:p>
            <a:pPr marL="0" indent="0">
              <a:buNone/>
            </a:pPr>
            <a:r>
              <a:rPr lang="en-US" dirty="0" smtClean="0"/>
              <a:t>A: … yeah… I think it’s making, making the time, isn’t it?</a:t>
            </a:r>
          </a:p>
          <a:p>
            <a:pPr marL="0" indent="0" algn="r">
              <a:buNone/>
            </a:pPr>
            <a:r>
              <a:rPr lang="en-US" dirty="0" smtClean="0"/>
              <a:t>(Interview 1a, week 1)</a:t>
            </a:r>
            <a:endParaRPr lang="en-US" dirty="0"/>
          </a:p>
        </p:txBody>
      </p:sp>
    </p:spTree>
    <p:extLst>
      <p:ext uri="{BB962C8B-B14F-4D97-AF65-F5344CB8AC3E}">
        <p14:creationId xmlns:p14="http://schemas.microsoft.com/office/powerpoint/2010/main" val="184358817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puzzling alone to sharing puzzlement </a:t>
            </a:r>
            <a:endParaRPr lang="en-US" dirty="0"/>
          </a:p>
        </p:txBody>
      </p:sp>
      <p:sp>
        <p:nvSpPr>
          <p:cNvPr id="3" name="Content Placeholder 2"/>
          <p:cNvSpPr>
            <a:spLocks noGrp="1"/>
          </p:cNvSpPr>
          <p:nvPr>
            <p:ph idx="1"/>
          </p:nvPr>
        </p:nvSpPr>
        <p:spPr/>
        <p:txBody>
          <a:bodyPr>
            <a:noAutofit/>
          </a:bodyPr>
          <a:lstStyle/>
          <a:p>
            <a:pPr marL="0" indent="0">
              <a:buNone/>
            </a:pPr>
            <a:r>
              <a:rPr lang="en-US" sz="2800" dirty="0"/>
              <a:t>A</a:t>
            </a:r>
            <a:r>
              <a:rPr lang="en-US" sz="2800" dirty="0" smtClean="0"/>
              <a:t>: [EP] is motivating me to do it rather than making me... […] I suppose [EP] is making me think about ways I could make time, if I do find that I’ve got time, it’s what I will do</a:t>
            </a:r>
          </a:p>
          <a:p>
            <a:pPr marL="0" indent="0" algn="r">
              <a:buNone/>
            </a:pPr>
            <a:r>
              <a:rPr lang="en-US" sz="2800" dirty="0" smtClean="0"/>
              <a:t>(Interview 2a, week 4)</a:t>
            </a:r>
          </a:p>
          <a:p>
            <a:pPr marL="0" indent="0">
              <a:buNone/>
            </a:pPr>
            <a:r>
              <a:rPr lang="en-US" sz="2800" dirty="0"/>
              <a:t>A</a:t>
            </a:r>
            <a:r>
              <a:rPr lang="en-US" sz="2800" dirty="0" smtClean="0"/>
              <a:t>: and then the plan is that at some point over the summer I do a bit more reading about it, perhaps develop some materials for a workshop. I mean, X came to see </a:t>
            </a:r>
            <a:r>
              <a:rPr lang="en-US" sz="2800" b="1" i="1" dirty="0" smtClean="0"/>
              <a:t>me</a:t>
            </a:r>
            <a:r>
              <a:rPr lang="en-US" sz="2800" dirty="0" smtClean="0"/>
              <a:t> about it…</a:t>
            </a:r>
          </a:p>
          <a:p>
            <a:pPr marL="0" indent="0" algn="r">
              <a:buNone/>
            </a:pPr>
            <a:r>
              <a:rPr lang="en-US" sz="2800" dirty="0" smtClean="0"/>
              <a:t>(Interview 3a, week 10)</a:t>
            </a:r>
          </a:p>
          <a:p>
            <a:pPr marL="0" indent="0" algn="r">
              <a:buNone/>
            </a:pPr>
            <a:endParaRPr lang="en-US" sz="2800" dirty="0"/>
          </a:p>
        </p:txBody>
      </p:sp>
    </p:spTree>
    <p:extLst>
      <p:ext uri="{BB962C8B-B14F-4D97-AF65-F5344CB8AC3E}">
        <p14:creationId xmlns:p14="http://schemas.microsoft.com/office/powerpoint/2010/main" val="55831288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Sustainable Scholarship and Research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660066"/>
                </a:solidFill>
              </a:rPr>
              <a:t>After the pre-sessional finished, Teacher A did indeed spend the summer investigating her puzzle further, and in the autumn she ran a Teacher Development workshop for colleagues.</a:t>
            </a:r>
          </a:p>
          <a:p>
            <a:r>
              <a:rPr lang="en-US" dirty="0" smtClean="0">
                <a:solidFill>
                  <a:srgbClr val="0000FF"/>
                </a:solidFill>
              </a:rPr>
              <a:t>A year later, she presented her work at the annual BALEAP national conference in the UK.</a:t>
            </a:r>
          </a:p>
          <a:p>
            <a:r>
              <a:rPr lang="en-US" dirty="0" smtClean="0">
                <a:solidFill>
                  <a:srgbClr val="660066"/>
                </a:solidFill>
              </a:rPr>
              <a:t>Following that, she wrote up her work for the Conference Proceedings publication.</a:t>
            </a:r>
          </a:p>
          <a:p>
            <a:r>
              <a:rPr lang="en-US" dirty="0" smtClean="0">
                <a:solidFill>
                  <a:srgbClr val="0000FF"/>
                </a:solidFill>
              </a:rPr>
              <a:t>She has gone on to disseminate her EP work through presentations and publications at international as well as national levels.</a:t>
            </a:r>
            <a:endParaRPr lang="en-US" dirty="0">
              <a:solidFill>
                <a:srgbClr val="0000FF"/>
              </a:solidFill>
            </a:endParaRPr>
          </a:p>
        </p:txBody>
      </p:sp>
    </p:spTree>
    <p:extLst>
      <p:ext uri="{BB962C8B-B14F-4D97-AF65-F5344CB8AC3E}">
        <p14:creationId xmlns:p14="http://schemas.microsoft.com/office/powerpoint/2010/main" val="200449185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Mentors and ‘</a:t>
            </a:r>
            <a:r>
              <a:rPr lang="en-US" dirty="0" err="1" smtClean="0"/>
              <a:t>femtors</a:t>
            </a:r>
            <a:r>
              <a:rPr lang="en-US"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Although I was a mentor for Teacher A over several years, mentoring her in different aspects of her work (not only Exploratory Practice, but other areas too), I feel it is significant that as she grew in confidence, and developed her own authorial voice, I was able to step back.</a:t>
            </a:r>
          </a:p>
          <a:p>
            <a:r>
              <a:rPr lang="en-US" dirty="0" smtClean="0"/>
              <a:t>In fact, in her most recent piece of work, I’m delighted to say that Teacher A did not involve me at all</a:t>
            </a:r>
          </a:p>
          <a:p>
            <a:r>
              <a:rPr lang="en-US" dirty="0" smtClean="0"/>
              <a:t>Teacher A has also, in recent years, mentored me in aspects of my work.</a:t>
            </a:r>
          </a:p>
          <a:p>
            <a:r>
              <a:rPr lang="en-US" dirty="0" smtClean="0"/>
              <a:t>An example of ‘</a:t>
            </a:r>
            <a:r>
              <a:rPr lang="en-US" dirty="0" err="1" smtClean="0"/>
              <a:t>femtoring</a:t>
            </a:r>
            <a:r>
              <a:rPr lang="en-US" dirty="0" smtClean="0"/>
              <a:t>’??? The EP principle of ‘mutual development’?</a:t>
            </a:r>
            <a:endParaRPr lang="en-US" dirty="0"/>
          </a:p>
        </p:txBody>
      </p:sp>
    </p:spTree>
    <p:extLst>
      <p:ext uri="{BB962C8B-B14F-4D97-AF65-F5344CB8AC3E}">
        <p14:creationId xmlns:p14="http://schemas.microsoft.com/office/powerpoint/2010/main" val="426993371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Exploratory Practice </a:t>
            </a:r>
            <a:br>
              <a:rPr lang="en-US" dirty="0" smtClean="0"/>
            </a:br>
            <a:r>
              <a:rPr lang="en-US" dirty="0" smtClean="0"/>
              <a:t>in Language Teaching (Hanks, 2017a)</a:t>
            </a:r>
            <a:endParaRPr lang="en-US" dirty="0"/>
          </a:p>
        </p:txBody>
      </p:sp>
      <p:pic>
        <p:nvPicPr>
          <p:cNvPr id="4" name="Content Placeholder 3" descr="Hanks 2017.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p:pic>
    </p:spTree>
    <p:extLst>
      <p:ext uri="{BB962C8B-B14F-4D97-AF65-F5344CB8AC3E}">
        <p14:creationId xmlns:p14="http://schemas.microsoft.com/office/powerpoint/2010/main" val="8646531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Epistemological and Practical Challenges</a:t>
            </a:r>
            <a:endParaRPr lang="en-US" dirty="0"/>
          </a:p>
        </p:txBody>
      </p:sp>
      <p:sp>
        <p:nvSpPr>
          <p:cNvPr id="3" name="Content Placeholder 2"/>
          <p:cNvSpPr>
            <a:spLocks noGrp="1"/>
          </p:cNvSpPr>
          <p:nvPr>
            <p:ph idx="1"/>
          </p:nvPr>
        </p:nvSpPr>
        <p:spPr>
          <a:xfrm>
            <a:off x="457200" y="1605027"/>
            <a:ext cx="8229600" cy="4521136"/>
          </a:xfrm>
        </p:spPr>
        <p:txBody>
          <a:bodyPr>
            <a:normAutofit fontScale="92500" lnSpcReduction="10000"/>
          </a:bodyPr>
          <a:lstStyle/>
          <a:p>
            <a:r>
              <a:rPr lang="en-US" dirty="0" smtClean="0"/>
              <a:t>Does Exploratory Practice provide a ‘way in’ to the academic community for practitioners?</a:t>
            </a:r>
          </a:p>
          <a:p>
            <a:r>
              <a:rPr lang="en-US" dirty="0" smtClean="0"/>
              <a:t>Is Exploratory Practice just about language?</a:t>
            </a:r>
          </a:p>
          <a:p>
            <a:r>
              <a:rPr lang="en-US" dirty="0"/>
              <a:t>Are these examples just about surface level study skills and language learning</a:t>
            </a:r>
            <a:r>
              <a:rPr lang="en-US" dirty="0" smtClean="0"/>
              <a:t>?</a:t>
            </a:r>
          </a:p>
          <a:p>
            <a:r>
              <a:rPr lang="en-US" dirty="0" smtClean="0"/>
              <a:t>Is Exploratory Practice presenting a view of </a:t>
            </a:r>
            <a:r>
              <a:rPr lang="en-US" dirty="0" err="1" smtClean="0"/>
              <a:t>decontextualised</a:t>
            </a:r>
            <a:r>
              <a:rPr lang="en-US" dirty="0" smtClean="0"/>
              <a:t> language and skills practice?</a:t>
            </a:r>
          </a:p>
          <a:p>
            <a:r>
              <a:rPr lang="en-US" dirty="0"/>
              <a:t>How </a:t>
            </a:r>
            <a:r>
              <a:rPr lang="en-US" dirty="0" smtClean="0"/>
              <a:t>does all </a:t>
            </a:r>
            <a:r>
              <a:rPr lang="en-US" dirty="0"/>
              <a:t>this </a:t>
            </a:r>
            <a:r>
              <a:rPr lang="en-US" dirty="0" smtClean="0"/>
              <a:t>translate </a:t>
            </a:r>
            <a:r>
              <a:rPr lang="en-US" dirty="0"/>
              <a:t>into research and scholarship in a discipline</a:t>
            </a:r>
            <a:r>
              <a:rPr lang="en-US" dirty="0" smtClean="0"/>
              <a:t>? </a:t>
            </a:r>
            <a:endParaRPr lang="en-US" dirty="0"/>
          </a:p>
          <a:p>
            <a:endParaRPr lang="en-US" dirty="0" smtClean="0"/>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27086491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 is process-oriented </a:t>
            </a:r>
            <a:br>
              <a:rPr lang="en-US" dirty="0" smtClean="0"/>
            </a:br>
            <a:r>
              <a:rPr lang="en-US" sz="3600" dirty="0" smtClean="0"/>
              <a:t>(Breen, 2006)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06741507"/>
              </p:ext>
            </p:extLst>
          </p:nvPr>
        </p:nvGraphicFramePr>
        <p:xfrm>
          <a:off x="549275" y="1600200"/>
          <a:ext cx="8042275"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731054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0227"/>
          </a:xfrm>
        </p:spPr>
        <p:txBody>
          <a:bodyPr>
            <a:normAutofit fontScale="90000"/>
          </a:bodyPr>
          <a:lstStyle/>
          <a:p>
            <a:endParaRPr lang="en-US" dirty="0"/>
          </a:p>
        </p:txBody>
      </p:sp>
      <p:sp>
        <p:nvSpPr>
          <p:cNvPr id="3" name="Content Placeholder 2"/>
          <p:cNvSpPr>
            <a:spLocks noGrp="1"/>
          </p:cNvSpPr>
          <p:nvPr>
            <p:ph idx="1"/>
          </p:nvPr>
        </p:nvSpPr>
        <p:spPr>
          <a:xfrm>
            <a:off x="457200" y="725802"/>
            <a:ext cx="8229600" cy="5400361"/>
          </a:xfrm>
        </p:spPr>
        <p:txBody>
          <a:bodyPr>
            <a:normAutofit fontScale="85000" lnSpcReduction="20000"/>
          </a:bodyPr>
          <a:lstStyle/>
          <a:p>
            <a:pPr marL="0" indent="0">
              <a:buNone/>
            </a:pPr>
            <a:r>
              <a:rPr lang="en-US" dirty="0" smtClean="0"/>
              <a:t>“… the compulsively bureaucratic ‘measuring culture cultivated over the last thirty years in UK (and other) education structures. As a result, buzzwords like quality assurance, evidence of learning, benchmarking, SMART targets, accountability, outcomes assessment and performance indicators have become the norm. EAP, it must be conceded, fits neatly into this culture as it remains largely pragmatic. […]</a:t>
            </a:r>
          </a:p>
          <a:p>
            <a:pPr marL="0" indent="0">
              <a:buNone/>
            </a:pPr>
            <a:r>
              <a:rPr lang="en-US" dirty="0" smtClean="0">
                <a:solidFill>
                  <a:srgbClr val="0000FF"/>
                </a:solidFill>
              </a:rPr>
              <a:t>In </a:t>
            </a:r>
            <a:r>
              <a:rPr lang="en-US" dirty="0" err="1" smtClean="0">
                <a:solidFill>
                  <a:srgbClr val="0000FF"/>
                </a:solidFill>
              </a:rPr>
              <a:t>prioritising</a:t>
            </a:r>
            <a:r>
              <a:rPr lang="en-US" dirty="0" smtClean="0">
                <a:solidFill>
                  <a:srgbClr val="0000FF"/>
                </a:solidFill>
              </a:rPr>
              <a:t> quality of life in the classroom, and […] reclaiming the </a:t>
            </a:r>
            <a:r>
              <a:rPr lang="en-US" i="1" dirty="0" smtClean="0">
                <a:solidFill>
                  <a:srgbClr val="0000FF"/>
                </a:solidFill>
              </a:rPr>
              <a:t>human </a:t>
            </a:r>
            <a:r>
              <a:rPr lang="en-US" dirty="0" smtClean="0">
                <a:solidFill>
                  <a:srgbClr val="0000FF"/>
                </a:solidFill>
              </a:rPr>
              <a:t>element of education, EP seems to me the ideal antidote </a:t>
            </a:r>
            <a:r>
              <a:rPr lang="en-US" dirty="0" smtClean="0"/>
              <a:t>to what some refer to as EAP’s ‘vulgar pragmatism’ (</a:t>
            </a:r>
            <a:r>
              <a:rPr lang="en-US" dirty="0" err="1" smtClean="0"/>
              <a:t>Pennycook</a:t>
            </a:r>
            <a:r>
              <a:rPr lang="en-US" dirty="0" smtClean="0"/>
              <a:t>, 1997) which focuses on delivering the aforementioned outcomes at the cost of reflective, critical pedagogy.” </a:t>
            </a:r>
          </a:p>
          <a:p>
            <a:pPr marL="0" indent="0" algn="r">
              <a:buNone/>
            </a:pPr>
            <a:r>
              <a:rPr lang="en-US" dirty="0" smtClean="0"/>
              <a:t>(Cliff </a:t>
            </a:r>
            <a:r>
              <a:rPr lang="en-US" dirty="0" err="1" smtClean="0"/>
              <a:t>Kast</a:t>
            </a:r>
            <a:r>
              <a:rPr lang="en-US" dirty="0" smtClean="0"/>
              <a:t>, IATEFL </a:t>
            </a:r>
            <a:r>
              <a:rPr lang="en-US" dirty="0" err="1" smtClean="0"/>
              <a:t>ReSIG</a:t>
            </a:r>
            <a:r>
              <a:rPr lang="en-US" dirty="0" smtClean="0"/>
              <a:t> on-line discussion, 25 Feb 2018)</a:t>
            </a:r>
            <a:endParaRPr lang="en-US" dirty="0"/>
          </a:p>
        </p:txBody>
      </p:sp>
    </p:spTree>
    <p:extLst>
      <p:ext uri="{BB962C8B-B14F-4D97-AF65-F5344CB8AC3E}">
        <p14:creationId xmlns:p14="http://schemas.microsoft.com/office/powerpoint/2010/main" val="176184461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GB" dirty="0" smtClean="0">
                <a:latin typeface="Calibri" charset="0"/>
              </a:rPr>
              <a:t>Critical questions</a:t>
            </a:r>
            <a:endParaRPr lang="en-GB" dirty="0">
              <a:latin typeface="Calibri" charset="0"/>
            </a:endParaRPr>
          </a:p>
        </p:txBody>
      </p:sp>
      <p:sp>
        <p:nvSpPr>
          <p:cNvPr id="39939" name="Content Placeholder 2"/>
          <p:cNvSpPr>
            <a:spLocks noGrp="1"/>
          </p:cNvSpPr>
          <p:nvPr>
            <p:ph idx="1"/>
          </p:nvPr>
        </p:nvSpPr>
        <p:spPr/>
        <p:txBody>
          <a:bodyPr>
            <a:normAutofit lnSpcReduction="10000"/>
          </a:bodyPr>
          <a:lstStyle/>
          <a:p>
            <a:pPr lvl="1" eaLnBrk="1" hangingPunct="1">
              <a:lnSpc>
                <a:spcPct val="90000"/>
              </a:lnSpc>
              <a:buFont typeface="Wingdings" charset="2"/>
              <a:buChar char="Ø"/>
            </a:pPr>
            <a:r>
              <a:rPr lang="en-GB" sz="3200" dirty="0" smtClean="0"/>
              <a:t>Does this ‘count’ as </a:t>
            </a:r>
          </a:p>
          <a:p>
            <a:pPr lvl="2">
              <a:lnSpc>
                <a:spcPct val="90000"/>
              </a:lnSpc>
              <a:buFont typeface="Wingdings" charset="0"/>
              <a:buChar char="Ø"/>
            </a:pPr>
            <a:r>
              <a:rPr lang="en-GB" sz="2800" dirty="0" smtClean="0"/>
              <a:t>research?</a:t>
            </a:r>
          </a:p>
          <a:p>
            <a:pPr lvl="2">
              <a:lnSpc>
                <a:spcPct val="90000"/>
              </a:lnSpc>
              <a:buFont typeface="Wingdings" charset="0"/>
              <a:buChar char="Ø"/>
            </a:pPr>
            <a:r>
              <a:rPr lang="en-GB" sz="2800" dirty="0"/>
              <a:t>s</a:t>
            </a:r>
            <a:r>
              <a:rPr lang="en-GB" sz="2800" dirty="0" smtClean="0"/>
              <a:t>cholarship?</a:t>
            </a:r>
          </a:p>
          <a:p>
            <a:pPr lvl="2">
              <a:lnSpc>
                <a:spcPct val="90000"/>
              </a:lnSpc>
              <a:buFont typeface="Wingdings" charset="0"/>
              <a:buChar char="Ø"/>
            </a:pPr>
            <a:r>
              <a:rPr lang="en-GB" sz="2800" dirty="0"/>
              <a:t>s</a:t>
            </a:r>
            <a:r>
              <a:rPr lang="en-GB" sz="2800" dirty="0" smtClean="0"/>
              <a:t>omething else?</a:t>
            </a:r>
          </a:p>
          <a:p>
            <a:pPr lvl="1" eaLnBrk="1" hangingPunct="1">
              <a:lnSpc>
                <a:spcPct val="90000"/>
              </a:lnSpc>
              <a:buFont typeface="Wingdings" charset="0"/>
              <a:buChar char="Ø"/>
            </a:pPr>
            <a:r>
              <a:rPr lang="en-GB" altLang="ja-JP" sz="3200" dirty="0" smtClean="0"/>
              <a:t>What counts?</a:t>
            </a:r>
          </a:p>
          <a:p>
            <a:pPr lvl="1" eaLnBrk="1" hangingPunct="1">
              <a:lnSpc>
                <a:spcPct val="90000"/>
              </a:lnSpc>
              <a:buFont typeface="Wingdings" charset="0"/>
              <a:buChar char="Ø"/>
            </a:pPr>
            <a:r>
              <a:rPr lang="en-GB" altLang="ja-JP" sz="3200" dirty="0" smtClean="0"/>
              <a:t>Who gets to decide what counts?</a:t>
            </a:r>
          </a:p>
          <a:p>
            <a:pPr lvl="1" eaLnBrk="1" hangingPunct="1">
              <a:lnSpc>
                <a:spcPct val="90000"/>
              </a:lnSpc>
              <a:buFont typeface="Wingdings" charset="0"/>
              <a:buChar char="Ø"/>
            </a:pPr>
            <a:endParaRPr lang="en-GB" sz="3200" dirty="0"/>
          </a:p>
          <a:p>
            <a:pPr marL="457200" lvl="1" indent="0" eaLnBrk="1" hangingPunct="1">
              <a:lnSpc>
                <a:spcPct val="90000"/>
              </a:lnSpc>
              <a:buNone/>
            </a:pPr>
            <a:r>
              <a:rPr lang="en-GB" sz="3200" dirty="0" smtClean="0"/>
              <a:t>EP critically questions people’s assumed hierarchies and power relationships… It is therefore deliberately disconcerting </a:t>
            </a:r>
            <a:endParaRPr lang="en-GB" sz="3200" dirty="0"/>
          </a:p>
        </p:txBody>
      </p:sp>
    </p:spTree>
    <p:extLst>
      <p:ext uri="{BB962C8B-B14F-4D97-AF65-F5344CB8AC3E}">
        <p14:creationId xmlns:p14="http://schemas.microsoft.com/office/powerpoint/2010/main" val="30274772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The principles of Exploratory Practice speak to agendas of scholarship, inquiry-based learning, research-based teaching, and fully inclusive practitioner research.</a:t>
            </a:r>
            <a:endParaRPr lang="en-US" dirty="0"/>
          </a:p>
          <a:p>
            <a:pPr marL="0" indent="0">
              <a:buNone/>
            </a:pPr>
            <a:r>
              <a:rPr lang="en-US" dirty="0" smtClean="0"/>
              <a:t>Arguably, EP in these case studies worked well not despite the goal-oriented intensity of EAP, but because it was directly relevant to student and teacher needs.</a:t>
            </a:r>
          </a:p>
          <a:p>
            <a:pPr marL="0" indent="0">
              <a:buNone/>
            </a:pPr>
            <a:r>
              <a:rPr lang="en-US" dirty="0" smtClean="0"/>
              <a:t>What is needed now is for the power-brokers of EAP to acknowledge the affordances of Exploratory Practice for the field. A paradigm shift??</a:t>
            </a:r>
            <a:endParaRPr lang="en-US" dirty="0"/>
          </a:p>
        </p:txBody>
      </p:sp>
    </p:spTree>
    <p:extLst>
      <p:ext uri="{BB962C8B-B14F-4D97-AF65-F5344CB8AC3E}">
        <p14:creationId xmlns:p14="http://schemas.microsoft.com/office/powerpoint/2010/main" val="38511471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can practitioners publish their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a:t>IATEFL Research Special Interest Group (</a:t>
            </a:r>
            <a:r>
              <a:rPr lang="en-US" dirty="0" err="1"/>
              <a:t>ReSIG</a:t>
            </a:r>
            <a:r>
              <a:rPr lang="en-US" dirty="0"/>
              <a:t>)</a:t>
            </a:r>
          </a:p>
          <a:p>
            <a:pPr marL="0" indent="0">
              <a:buNone/>
            </a:pPr>
            <a:r>
              <a:rPr lang="en-US" dirty="0" smtClean="0">
                <a:hlinkClick r:id="rId2"/>
              </a:rPr>
              <a:t>http</a:t>
            </a:r>
            <a:r>
              <a:rPr lang="en-US" dirty="0">
                <a:hlinkClick r:id="rId2"/>
              </a:rPr>
              <a:t>://resig.weebly.com</a:t>
            </a:r>
            <a:r>
              <a:rPr lang="en-US" dirty="0" smtClean="0">
                <a:hlinkClick r:id="rId2"/>
              </a:rPr>
              <a:t>/</a:t>
            </a:r>
          </a:p>
          <a:p>
            <a:pPr marL="0" indent="0">
              <a:buNone/>
            </a:pPr>
            <a:r>
              <a:rPr lang="en-US" dirty="0" smtClean="0">
                <a:hlinkClick r:id="rId2"/>
              </a:rPr>
              <a:t>http</a:t>
            </a:r>
            <a:r>
              <a:rPr lang="en-US" dirty="0">
                <a:hlinkClick r:id="rId2"/>
              </a:rPr>
              <a:t>://resig.weebly.com/teachers-engaging-in-</a:t>
            </a:r>
            <a:r>
              <a:rPr lang="en-US" dirty="0" smtClean="0">
                <a:hlinkClick r:id="rId2"/>
              </a:rPr>
              <a:t>research.html</a:t>
            </a:r>
            <a:r>
              <a:rPr lang="en-US" dirty="0" smtClean="0"/>
              <a:t> </a:t>
            </a:r>
          </a:p>
          <a:p>
            <a:r>
              <a:rPr lang="en-US" dirty="0" smtClean="0"/>
              <a:t>ELT </a:t>
            </a:r>
            <a:r>
              <a:rPr lang="en-US" dirty="0" err="1" smtClean="0"/>
              <a:t>Research</a:t>
            </a:r>
            <a:r>
              <a:rPr lang="en-US" dirty="0" err="1" smtClean="0">
                <a:hlinkClick r:id="rId3"/>
              </a:rPr>
              <a:t>http</a:t>
            </a:r>
            <a:r>
              <a:rPr lang="en-US" dirty="0">
                <a:hlinkClick r:id="rId3"/>
              </a:rPr>
              <a:t>://resig.weebly.com/</a:t>
            </a:r>
            <a:r>
              <a:rPr lang="en-US" dirty="0" smtClean="0">
                <a:hlinkClick r:id="rId3"/>
              </a:rPr>
              <a:t>newsletter.html</a:t>
            </a:r>
            <a:r>
              <a:rPr lang="en-US" dirty="0" smtClean="0"/>
              <a:t> </a:t>
            </a:r>
          </a:p>
          <a:p>
            <a:r>
              <a:rPr lang="en-US" dirty="0" smtClean="0"/>
              <a:t>TESOL Academic</a:t>
            </a:r>
          </a:p>
          <a:p>
            <a:pPr marL="0" indent="0">
              <a:buNone/>
            </a:pPr>
            <a:r>
              <a:rPr lang="en-US" dirty="0">
                <a:hlinkClick r:id="rId4"/>
              </a:rPr>
              <a:t>http://www.tesolacademic.org</a:t>
            </a:r>
            <a:r>
              <a:rPr lang="en-US" dirty="0" smtClean="0">
                <a:hlinkClick r:id="rId4"/>
              </a:rPr>
              <a:t>/</a:t>
            </a:r>
            <a:r>
              <a:rPr lang="en-US" dirty="0" smtClean="0"/>
              <a:t> </a:t>
            </a:r>
          </a:p>
          <a:p>
            <a:pPr marL="0" indent="0">
              <a:buNone/>
            </a:pPr>
            <a:r>
              <a:rPr lang="en-US" dirty="0">
                <a:hlinkClick r:id="rId5"/>
              </a:rPr>
              <a:t>http://www.tesolacademic.org/</a:t>
            </a:r>
            <a:r>
              <a:rPr lang="en-US" dirty="0" smtClean="0">
                <a:hlinkClick r:id="rId5"/>
              </a:rPr>
              <a:t>researchpapers.htm</a:t>
            </a:r>
            <a:endParaRPr lang="en-US" dirty="0" smtClean="0"/>
          </a:p>
          <a:p>
            <a:pPr marL="0" indent="0">
              <a:buNone/>
            </a:pPr>
            <a:endParaRPr lang="en-US" dirty="0"/>
          </a:p>
        </p:txBody>
      </p:sp>
    </p:spTree>
    <p:extLst>
      <p:ext uri="{BB962C8B-B14F-4D97-AF65-F5344CB8AC3E}">
        <p14:creationId xmlns:p14="http://schemas.microsoft.com/office/powerpoint/2010/main" val="32688075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Could learners as well as teachers publish?</a:t>
            </a:r>
            <a:endParaRPr lang="en-US" dirty="0"/>
          </a:p>
        </p:txBody>
      </p:sp>
      <p:sp>
        <p:nvSpPr>
          <p:cNvPr id="3" name="Content Placeholder 2"/>
          <p:cNvSpPr>
            <a:spLocks noGrp="1"/>
          </p:cNvSpPr>
          <p:nvPr>
            <p:ph idx="1"/>
          </p:nvPr>
        </p:nvSpPr>
        <p:spPr/>
        <p:txBody>
          <a:bodyPr/>
          <a:lstStyle/>
          <a:p>
            <a:r>
              <a:rPr lang="en-US" dirty="0" smtClean="0"/>
              <a:t>Learner Development Working </a:t>
            </a:r>
            <a:r>
              <a:rPr lang="en-US" dirty="0" err="1" smtClean="0"/>
              <a:t>Papers</a:t>
            </a:r>
            <a:r>
              <a:rPr lang="en-US" dirty="0" err="1" smtClean="0">
                <a:hlinkClick r:id="rId2"/>
              </a:rPr>
              <a:t>http</a:t>
            </a:r>
            <a:r>
              <a:rPr lang="en-US" dirty="0">
                <a:hlinkClick r:id="rId2"/>
              </a:rPr>
              <a:t>://ldworkingpapers.wixsite.com/ld-working-</a:t>
            </a:r>
            <a:r>
              <a:rPr lang="en-US" dirty="0" smtClean="0">
                <a:hlinkClick r:id="rId2"/>
              </a:rPr>
              <a:t>papers</a:t>
            </a:r>
            <a:r>
              <a:rPr lang="en-US" dirty="0" smtClean="0"/>
              <a:t> (See particularly Chapter 8 by Stewart et al.)</a:t>
            </a:r>
          </a:p>
          <a:p>
            <a:r>
              <a:rPr lang="en-US" dirty="0" smtClean="0"/>
              <a:t>Learner Development </a:t>
            </a:r>
            <a:r>
              <a:rPr lang="en-US" dirty="0" err="1" smtClean="0"/>
              <a:t>Journal</a:t>
            </a:r>
            <a:r>
              <a:rPr lang="en-US" dirty="0" err="1" smtClean="0">
                <a:hlinkClick r:id="rId3"/>
              </a:rPr>
              <a:t>https</a:t>
            </a:r>
            <a:r>
              <a:rPr lang="en-US" dirty="0">
                <a:hlinkClick r:id="rId3"/>
              </a:rPr>
              <a:t>://ldjournalsite.wordpress.com</a:t>
            </a:r>
            <a:r>
              <a:rPr lang="en-US" dirty="0" smtClean="0">
                <a:hlinkClick r:id="rId3"/>
              </a:rPr>
              <a:t>/</a:t>
            </a:r>
            <a:r>
              <a:rPr lang="en-US" dirty="0" smtClean="0"/>
              <a:t> </a:t>
            </a:r>
          </a:p>
          <a:p>
            <a:r>
              <a:rPr lang="en-US" dirty="0" smtClean="0"/>
              <a:t>Teachers Research </a:t>
            </a:r>
            <a:r>
              <a:rPr lang="en-US" dirty="0" err="1" smtClean="0"/>
              <a:t>Festival:</a:t>
            </a:r>
            <a:r>
              <a:rPr lang="en-US" dirty="0" err="1" smtClean="0">
                <a:hlinkClick r:id="rId4"/>
              </a:rPr>
              <a:t>https</a:t>
            </a:r>
            <a:r>
              <a:rPr lang="en-US" dirty="0" smtClean="0">
                <a:hlinkClick r:id="rId4"/>
              </a:rPr>
              <a:t>://trfestival.wordpress.com/events/</a:t>
            </a: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5894940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803795"/>
          </a:xfrm>
        </p:spPr>
        <p:txBody>
          <a:bodyPr>
            <a:normAutofit fontScale="90000"/>
          </a:bodyPr>
          <a:lstStyle/>
          <a:p>
            <a:r>
              <a:rPr lang="en-US" dirty="0" smtClean="0"/>
              <a:t>Could learners, students and teachers publish their work in more creative ways?</a:t>
            </a:r>
            <a:endParaRPr lang="en-US" dirty="0"/>
          </a:p>
        </p:txBody>
      </p:sp>
      <p:sp>
        <p:nvSpPr>
          <p:cNvPr id="3" name="Content Placeholder 2"/>
          <p:cNvSpPr>
            <a:spLocks noGrp="1"/>
          </p:cNvSpPr>
          <p:nvPr>
            <p:ph idx="1"/>
          </p:nvPr>
        </p:nvSpPr>
        <p:spPr>
          <a:xfrm>
            <a:off x="457200" y="2325864"/>
            <a:ext cx="8229600" cy="3800299"/>
          </a:xfrm>
        </p:spPr>
        <p:txBody>
          <a:bodyPr>
            <a:normAutofit lnSpcReduction="10000"/>
          </a:bodyPr>
          <a:lstStyle/>
          <a:p>
            <a:r>
              <a:rPr lang="en-US" dirty="0" smtClean="0"/>
              <a:t>Sousanis, N. (2015</a:t>
            </a:r>
            <a:r>
              <a:rPr lang="en-US" smtClean="0"/>
              <a:t>) </a:t>
            </a:r>
            <a:r>
              <a:rPr lang="en-US" i="1" smtClean="0"/>
              <a:t>Unflattening.</a:t>
            </a:r>
            <a:endParaRPr lang="en-US" smtClean="0"/>
          </a:p>
          <a:p>
            <a:r>
              <a:rPr lang="en-US" dirty="0" smtClean="0"/>
              <a:t>Hillary Place </a:t>
            </a:r>
            <a:r>
              <a:rPr lang="en-US" dirty="0" err="1" smtClean="0"/>
              <a:t>Papers</a:t>
            </a:r>
            <a:r>
              <a:rPr lang="en-US" dirty="0" err="1" smtClean="0">
                <a:hlinkClick r:id="rId2"/>
              </a:rPr>
              <a:t>https</a:t>
            </a:r>
            <a:r>
              <a:rPr lang="en-US" dirty="0">
                <a:hlinkClick r:id="rId2"/>
              </a:rPr>
              <a:t>://hpp.education.leeds.ac.uk</a:t>
            </a:r>
            <a:r>
              <a:rPr lang="en-US" dirty="0" smtClean="0">
                <a:hlinkClick r:id="rId2"/>
              </a:rPr>
              <a:t>/</a:t>
            </a:r>
            <a:r>
              <a:rPr lang="en-US" dirty="0"/>
              <a:t> </a:t>
            </a:r>
            <a:endParaRPr lang="en-US" dirty="0" smtClean="0"/>
          </a:p>
          <a:p>
            <a:r>
              <a:rPr lang="en-US" dirty="0" smtClean="0"/>
              <a:t>The Language </a:t>
            </a:r>
            <a:r>
              <a:rPr lang="en-US" dirty="0" err="1" smtClean="0"/>
              <a:t>Scholar</a:t>
            </a:r>
            <a:r>
              <a:rPr lang="en-US" dirty="0" err="1" smtClean="0">
                <a:hlinkClick r:id="rId3"/>
              </a:rPr>
              <a:t>https</a:t>
            </a:r>
            <a:r>
              <a:rPr lang="en-US" dirty="0">
                <a:hlinkClick r:id="rId3"/>
              </a:rPr>
              <a:t>://languagescholar.leeds.ac.uk</a:t>
            </a:r>
            <a:r>
              <a:rPr lang="en-US" dirty="0" smtClean="0">
                <a:hlinkClick r:id="rId3"/>
              </a:rPr>
              <a:t>/</a:t>
            </a:r>
            <a:r>
              <a:rPr lang="en-US" dirty="0" smtClean="0"/>
              <a:t> </a:t>
            </a:r>
          </a:p>
          <a:p>
            <a:r>
              <a:rPr lang="en-US" dirty="0" smtClean="0"/>
              <a:t>International Student Experience Journal</a:t>
            </a:r>
          </a:p>
          <a:p>
            <a:pPr marL="400050" lvl="1" indent="0">
              <a:buNone/>
            </a:pPr>
            <a:r>
              <a:rPr lang="en-US" dirty="0" smtClean="0">
                <a:hlinkClick r:id="rId4"/>
              </a:rPr>
              <a:t>http</a:t>
            </a:r>
            <a:r>
              <a:rPr lang="en-US" dirty="0">
                <a:hlinkClick r:id="rId4"/>
              </a:rPr>
              <a:t>://isejournal.weebly.com</a:t>
            </a:r>
            <a:r>
              <a:rPr lang="en-US" dirty="0" smtClean="0">
                <a:hlinkClick r:id="rId4"/>
              </a:rPr>
              <a:t>/</a:t>
            </a:r>
            <a:r>
              <a:rPr lang="en-US" dirty="0" smtClean="0"/>
              <a:t>  </a:t>
            </a:r>
          </a:p>
          <a:p>
            <a:endParaRPr lang="en-US" dirty="0"/>
          </a:p>
        </p:txBody>
      </p:sp>
    </p:spTree>
    <p:extLst>
      <p:ext uri="{BB962C8B-B14F-4D97-AF65-F5344CB8AC3E}">
        <p14:creationId xmlns:p14="http://schemas.microsoft.com/office/powerpoint/2010/main" val="37503045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GB">
                <a:latin typeface="Calibri" charset="0"/>
              </a:rPr>
              <a:t>Thank you!</a:t>
            </a:r>
          </a:p>
        </p:txBody>
      </p:sp>
      <p:pic>
        <p:nvPicPr>
          <p:cNvPr id="45059" name="Content Placeholder 3" descr="EP Photographs 2010 00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2276475"/>
            <a:ext cx="4248150" cy="3097213"/>
          </a:xfrm>
        </p:spPr>
      </p:pic>
      <p:pic>
        <p:nvPicPr>
          <p:cNvPr id="45060" name="Picture 4" descr="CIMG1332.JPG"/>
          <p:cNvPicPr>
            <a:picLocks noChangeAspect="1"/>
          </p:cNvPicPr>
          <p:nvPr/>
        </p:nvPicPr>
        <p:blipFill>
          <a:blip r:embed="rId3">
            <a:lum bright="10000" contrast="20000"/>
            <a:extLst>
              <a:ext uri="{28A0092B-C50C-407E-A947-70E740481C1C}">
                <a14:useLocalDpi xmlns:a14="http://schemas.microsoft.com/office/drawing/2010/main" val="0"/>
              </a:ext>
            </a:extLst>
          </a:blip>
          <a:srcRect/>
          <a:stretch>
            <a:fillRect/>
          </a:stretch>
        </p:blipFill>
        <p:spPr bwMode="auto">
          <a:xfrm>
            <a:off x="4932363" y="3762375"/>
            <a:ext cx="4211637"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Rectangle 7"/>
          <p:cNvSpPr>
            <a:spLocks noChangeArrowheads="1"/>
          </p:cNvSpPr>
          <p:nvPr/>
        </p:nvSpPr>
        <p:spPr bwMode="auto">
          <a:xfrm>
            <a:off x="179388" y="5564188"/>
            <a:ext cx="3109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solidFill>
                  <a:srgbClr val="000000"/>
                </a:solidFill>
              </a:rPr>
              <a:t>Judith Hanks</a:t>
            </a:r>
          </a:p>
          <a:p>
            <a:r>
              <a:rPr lang="en-GB">
                <a:solidFill>
                  <a:srgbClr val="000000"/>
                </a:solidFill>
              </a:rPr>
              <a:t>j.i.hanks@leeds.ac.uk</a:t>
            </a:r>
          </a:p>
        </p:txBody>
      </p:sp>
    </p:spTree>
    <p:extLst>
      <p:ext uri="{BB962C8B-B14F-4D97-AF65-F5344CB8AC3E}">
        <p14:creationId xmlns:p14="http://schemas.microsoft.com/office/powerpoint/2010/main" val="368749712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091"/>
          </a:xfrm>
        </p:spPr>
        <p:txBody>
          <a:bodyPr>
            <a:normAutofit fontScale="90000"/>
          </a:bodyPr>
          <a:lstStyle/>
          <a:p>
            <a:r>
              <a:rPr lang="en-US" dirty="0" smtClean="0"/>
              <a:t>References </a:t>
            </a:r>
            <a:endParaRPr lang="en-US" dirty="0"/>
          </a:p>
        </p:txBody>
      </p:sp>
      <p:sp>
        <p:nvSpPr>
          <p:cNvPr id="3" name="Content Placeholder 2"/>
          <p:cNvSpPr>
            <a:spLocks noGrp="1"/>
          </p:cNvSpPr>
          <p:nvPr>
            <p:ph idx="1"/>
          </p:nvPr>
        </p:nvSpPr>
        <p:spPr>
          <a:xfrm>
            <a:off x="457200" y="989730"/>
            <a:ext cx="8229600" cy="5136434"/>
          </a:xfrm>
        </p:spPr>
        <p:txBody>
          <a:bodyPr>
            <a:normAutofit fontScale="77500" lnSpcReduction="20000"/>
          </a:bodyPr>
          <a:lstStyle/>
          <a:p>
            <a:pPr marL="0" indent="0">
              <a:buNone/>
            </a:pPr>
            <a:r>
              <a:rPr lang="en-GB" sz="2000" dirty="0" err="1"/>
              <a:t>Allwright</a:t>
            </a:r>
            <a:r>
              <a:rPr lang="en-GB" sz="2000" dirty="0"/>
              <a:t>, D. (1993). Integrating 'research' and 'pedagogy': Appropriate criteria and practical possibilities. In J. Edge &amp; K. Richards (Eds.), </a:t>
            </a:r>
            <a:r>
              <a:rPr lang="en-GB" sz="2000" i="1" dirty="0"/>
              <a:t>Teachers Develop Teachers Research</a:t>
            </a:r>
            <a:r>
              <a:rPr lang="en-GB" sz="2000" dirty="0"/>
              <a:t> (pp. 125-135). Oxford: Heinemann</a:t>
            </a:r>
            <a:r>
              <a:rPr lang="en-GB" sz="2000" dirty="0" smtClean="0"/>
              <a:t>.</a:t>
            </a:r>
          </a:p>
          <a:p>
            <a:pPr marL="0" indent="0">
              <a:buNone/>
            </a:pPr>
            <a:r>
              <a:rPr lang="en-GB" sz="2000" dirty="0" err="1" smtClean="0"/>
              <a:t>Allwright</a:t>
            </a:r>
            <a:r>
              <a:rPr lang="en-GB" sz="2000" dirty="0"/>
              <a:t>, D. (</a:t>
            </a:r>
            <a:r>
              <a:rPr lang="en-GB" sz="2000" dirty="0" smtClean="0"/>
              <a:t>2005)</a:t>
            </a:r>
            <a:r>
              <a:rPr lang="en-GB" sz="2000" dirty="0"/>
              <a:t>. Developing principles for practitioner research: The case of Exploratory Practice. </a:t>
            </a:r>
            <a:r>
              <a:rPr lang="en-GB" sz="2000" i="1" dirty="0"/>
              <a:t>The Modern Language Journal, 89</a:t>
            </a:r>
            <a:r>
              <a:rPr lang="en-GB" sz="2000" dirty="0"/>
              <a:t>(3), 353-366. </a:t>
            </a:r>
          </a:p>
          <a:p>
            <a:pPr marL="0" indent="0">
              <a:buNone/>
            </a:pPr>
            <a:r>
              <a:rPr lang="en-GB" sz="2000" dirty="0" err="1"/>
              <a:t>Allwright</a:t>
            </a:r>
            <a:r>
              <a:rPr lang="en-GB" sz="2000" dirty="0"/>
              <a:t>, D., &amp; Hanks, J. (2009). </a:t>
            </a:r>
            <a:r>
              <a:rPr lang="en-GB" sz="2000" i="1" dirty="0"/>
              <a:t>The Developing Language Learner: An introduction to Exploratory Practice</a:t>
            </a:r>
            <a:r>
              <a:rPr lang="en-GB" sz="2000" dirty="0"/>
              <a:t>. Basingstoke: Palgrave Macmillan</a:t>
            </a:r>
            <a:r>
              <a:rPr lang="en-GB" sz="2000" dirty="0" smtClean="0"/>
              <a:t>.</a:t>
            </a:r>
          </a:p>
          <a:p>
            <a:pPr marL="0" indent="0">
              <a:buNone/>
            </a:pPr>
            <a:r>
              <a:rPr lang="en-GB" sz="2000" dirty="0"/>
              <a:t>Banister, C. (Forthcoming). ‘Rebuilding practitioner self-efficacy through learner feedback.’ I</a:t>
            </a:r>
            <a:r>
              <a:rPr lang="en-GB" sz="2000" dirty="0" smtClean="0"/>
              <a:t>n </a:t>
            </a:r>
            <a:r>
              <a:rPr lang="en-GB" sz="2000" dirty="0"/>
              <a:t>A. </a:t>
            </a:r>
            <a:r>
              <a:rPr lang="en-GB" sz="2000" dirty="0" err="1"/>
              <a:t>Slimani</a:t>
            </a:r>
            <a:r>
              <a:rPr lang="en-GB" sz="2000" dirty="0"/>
              <a:t>-Rolls and R. </a:t>
            </a:r>
            <a:r>
              <a:rPr lang="en-GB" sz="2000" dirty="0" err="1"/>
              <a:t>Kiely</a:t>
            </a:r>
            <a:r>
              <a:rPr lang="en-GB" sz="2000" dirty="0"/>
              <a:t>, </a:t>
            </a:r>
            <a:r>
              <a:rPr lang="en-GB" sz="2000" i="1" dirty="0"/>
              <a:t>Exploratory Practice: An innovative form of continuous professional development, </a:t>
            </a:r>
            <a:r>
              <a:rPr lang="en-GB" sz="2000" dirty="0"/>
              <a:t>Palgrave Macmillan</a:t>
            </a:r>
            <a:r>
              <a:rPr lang="en-GB" sz="2000" dirty="0" smtClean="0"/>
              <a:t>.</a:t>
            </a:r>
          </a:p>
          <a:p>
            <a:pPr marL="0" indent="0">
              <a:buNone/>
            </a:pPr>
            <a:r>
              <a:rPr lang="en-GB" sz="2000" dirty="0"/>
              <a:t>Best, K., Jones-Katz, L., </a:t>
            </a:r>
            <a:r>
              <a:rPr lang="en-GB" sz="2000" dirty="0" err="1"/>
              <a:t>Smolarek</a:t>
            </a:r>
            <a:r>
              <a:rPr lang="en-GB" sz="2000" dirty="0"/>
              <a:t>, B., </a:t>
            </a:r>
            <a:r>
              <a:rPr lang="en-GB" sz="2000" dirty="0" err="1"/>
              <a:t>Stolzenburg</a:t>
            </a:r>
            <a:r>
              <a:rPr lang="en-GB" sz="2000" dirty="0"/>
              <a:t>, M., &amp; Williamson, D. (2015). Listening to our students: An Exploratory Practice study of ESL writing students’ views of feedback. </a:t>
            </a:r>
            <a:r>
              <a:rPr lang="en-GB" sz="2000" i="1" dirty="0"/>
              <a:t>TESOL Journal (6)</a:t>
            </a:r>
            <a:r>
              <a:rPr lang="en-GB" sz="2000" dirty="0"/>
              <a:t>2, 332-</a:t>
            </a:r>
            <a:r>
              <a:rPr lang="en-GB" sz="2000" dirty="0" smtClean="0"/>
              <a:t>357</a:t>
            </a:r>
            <a:r>
              <a:rPr lang="en-GB" sz="2000" dirty="0"/>
              <a:t>.</a:t>
            </a:r>
            <a:endParaRPr lang="en-GB" sz="2000" dirty="0" smtClean="0"/>
          </a:p>
          <a:p>
            <a:pPr marL="0" indent="0">
              <a:buNone/>
            </a:pPr>
            <a:r>
              <a:rPr lang="en-GB" sz="2000" dirty="0"/>
              <a:t>Bond, B. (2016). The E(A)P of Spelling: using exploratory practice to (re)engage teachers and students. </a:t>
            </a:r>
            <a:r>
              <a:rPr lang="en-GB" sz="2000" i="1" dirty="0"/>
              <a:t>BALEAP 2016 Conference Proceedings. </a:t>
            </a:r>
            <a:r>
              <a:rPr lang="en-GB" sz="2000" dirty="0"/>
              <a:t>Garnet Education</a:t>
            </a:r>
            <a:r>
              <a:rPr lang="en-GB" sz="2000" dirty="0" smtClean="0"/>
              <a:t>.</a:t>
            </a:r>
          </a:p>
          <a:p>
            <a:pPr marL="0" indent="0">
              <a:buNone/>
            </a:pPr>
            <a:r>
              <a:rPr lang="en-GB" sz="2000" dirty="0"/>
              <a:t>Breen, M.P. (2006). Collegial development in ELT: The interface between global processes and local understandings. In S. </a:t>
            </a:r>
            <a:r>
              <a:rPr lang="en-GB" sz="2000" dirty="0" err="1"/>
              <a:t>Gieve</a:t>
            </a:r>
            <a:r>
              <a:rPr lang="en-GB" sz="2000" dirty="0"/>
              <a:t> &amp; I.K. Miller (Eds.), </a:t>
            </a:r>
            <a:r>
              <a:rPr lang="en-GB" sz="2000" i="1" dirty="0"/>
              <a:t>Understanding the Language Classroom</a:t>
            </a:r>
            <a:r>
              <a:rPr lang="en-GB" sz="2000" dirty="0"/>
              <a:t> (pp. 200-225). Basingstoke: Palgrave Macmillan</a:t>
            </a:r>
            <a:r>
              <a:rPr lang="en-GB" sz="2000" dirty="0" smtClean="0"/>
              <a:t>.</a:t>
            </a:r>
          </a:p>
          <a:p>
            <a:pPr marL="0" indent="0">
              <a:buNone/>
            </a:pPr>
            <a:r>
              <a:rPr lang="en-GB" sz="2000" dirty="0"/>
              <a:t>Cochran-Smith, M. &amp; Lytle, S.L. (2009). </a:t>
            </a:r>
            <a:r>
              <a:rPr lang="en-GB" sz="2000" i="1" dirty="0"/>
              <a:t>Inquiry as Stance: Practitioner research for the next generation.</a:t>
            </a:r>
            <a:r>
              <a:rPr lang="en-GB" sz="2000" dirty="0"/>
              <a:t> New York: Teachers College Press</a:t>
            </a:r>
            <a:r>
              <a:rPr lang="en-GB" sz="2000" dirty="0" smtClean="0"/>
              <a:t>.</a:t>
            </a:r>
          </a:p>
          <a:p>
            <a:pPr marL="0" indent="0">
              <a:buNone/>
            </a:pPr>
            <a:r>
              <a:rPr lang="en-GB" sz="2000" dirty="0" err="1"/>
              <a:t>Costantino</a:t>
            </a:r>
            <a:r>
              <a:rPr lang="en-GB" sz="2000" dirty="0"/>
              <a:t>, A. (Forthcoming). Understanding ‘Local’ Pedagogy: a written feedback puzzle. In A. </a:t>
            </a:r>
            <a:r>
              <a:rPr lang="en-GB" sz="2000" dirty="0" err="1"/>
              <a:t>Slimani</a:t>
            </a:r>
            <a:r>
              <a:rPr lang="en-GB" sz="2000" dirty="0"/>
              <a:t>-Rolls &amp; R. </a:t>
            </a:r>
            <a:r>
              <a:rPr lang="en-GB" sz="2000" dirty="0" err="1"/>
              <a:t>Kiely</a:t>
            </a:r>
            <a:r>
              <a:rPr lang="en-GB" sz="2000" dirty="0"/>
              <a:t>, </a:t>
            </a:r>
            <a:r>
              <a:rPr lang="en-GB" sz="2000" i="1" dirty="0"/>
              <a:t>Exploratory Practice for Continuing Professional Development: An innovative approach for language teachers. </a:t>
            </a:r>
            <a:r>
              <a:rPr lang="en-GB" sz="2000" dirty="0"/>
              <a:t>Palgrave Macmillan</a:t>
            </a:r>
            <a:r>
              <a:rPr lang="en-GB" sz="2000" dirty="0" smtClean="0"/>
              <a:t>.</a:t>
            </a:r>
            <a:endParaRPr lang="en-GB" sz="2000" dirty="0"/>
          </a:p>
          <a:p>
            <a:pPr marL="0" indent="0">
              <a:buNone/>
            </a:pPr>
            <a:endParaRPr lang="en-GB" sz="1800" dirty="0"/>
          </a:p>
          <a:p>
            <a:pPr marL="0" indent="0">
              <a:buNone/>
            </a:pPr>
            <a:endParaRPr lang="en-GB" sz="2300"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293857140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091"/>
          </a:xfrm>
        </p:spPr>
        <p:txBody>
          <a:bodyPr>
            <a:normAutofit fontScale="90000"/>
          </a:bodyPr>
          <a:lstStyle/>
          <a:p>
            <a:r>
              <a:rPr lang="en-US" dirty="0" smtClean="0"/>
              <a:t>References (continued)</a:t>
            </a:r>
            <a:endParaRPr lang="en-US" dirty="0"/>
          </a:p>
        </p:txBody>
      </p:sp>
      <p:sp>
        <p:nvSpPr>
          <p:cNvPr id="3" name="Content Placeholder 2"/>
          <p:cNvSpPr>
            <a:spLocks noGrp="1"/>
          </p:cNvSpPr>
          <p:nvPr>
            <p:ph idx="1"/>
          </p:nvPr>
        </p:nvSpPr>
        <p:spPr>
          <a:xfrm>
            <a:off x="457200" y="989729"/>
            <a:ext cx="8229600" cy="5295053"/>
          </a:xfrm>
        </p:spPr>
        <p:txBody>
          <a:bodyPr>
            <a:noAutofit/>
          </a:bodyPr>
          <a:lstStyle/>
          <a:p>
            <a:pPr marL="0" indent="0">
              <a:lnSpc>
                <a:spcPct val="90000"/>
              </a:lnSpc>
              <a:buNone/>
            </a:pPr>
            <a:r>
              <a:rPr lang="en-GB" sz="1600" dirty="0" smtClean="0"/>
              <a:t>Crane</a:t>
            </a:r>
            <a:r>
              <a:rPr lang="en-GB" sz="1600" dirty="0"/>
              <a:t>, C., Sadler, M., Ha, J.A. &amp; </a:t>
            </a:r>
            <a:r>
              <a:rPr lang="en-GB" sz="1600" dirty="0" err="1"/>
              <a:t>Ojiambo</a:t>
            </a:r>
            <a:r>
              <a:rPr lang="en-GB" sz="1600" dirty="0"/>
              <a:t>, P. (2013) Beyond the methods course: using exploratory practice for graduate student teacher development. In H.W. Allen &amp; H. Maxim (Eds.), </a:t>
            </a:r>
            <a:r>
              <a:rPr lang="en-GB" sz="1600" i="1" dirty="0"/>
              <a:t>Educating the Future Foreign Language Professoriate for the 21</a:t>
            </a:r>
            <a:r>
              <a:rPr lang="en-GB" sz="1600" i="1" baseline="30000" dirty="0"/>
              <a:t>st</a:t>
            </a:r>
            <a:r>
              <a:rPr lang="en-GB" sz="1600" i="1" dirty="0"/>
              <a:t> Century</a:t>
            </a:r>
            <a:r>
              <a:rPr lang="en-GB" sz="1600" dirty="0"/>
              <a:t> (pp.107-127). Boston: </a:t>
            </a:r>
            <a:r>
              <a:rPr lang="en-GB" sz="1600" dirty="0" err="1"/>
              <a:t>Heinle</a:t>
            </a:r>
            <a:r>
              <a:rPr lang="en-GB" sz="1600" dirty="0"/>
              <a:t>.</a:t>
            </a:r>
          </a:p>
          <a:p>
            <a:pPr marL="0" indent="0">
              <a:lnSpc>
                <a:spcPct val="90000"/>
              </a:lnSpc>
              <a:buNone/>
            </a:pPr>
            <a:r>
              <a:rPr lang="en-GB" sz="1600" dirty="0" err="1"/>
              <a:t>Dalsky</a:t>
            </a:r>
            <a:r>
              <a:rPr lang="en-GB" sz="1600" dirty="0"/>
              <a:t>, D. &amp; </a:t>
            </a:r>
            <a:r>
              <a:rPr lang="en-GB" sz="1600" dirty="0" err="1"/>
              <a:t>Garant</a:t>
            </a:r>
            <a:r>
              <a:rPr lang="en-GB" sz="1600" dirty="0"/>
              <a:t>, M. (2016). A 5,000 mile virtual collaboration. IN A. </a:t>
            </a:r>
            <a:r>
              <a:rPr lang="en-GB" sz="1600" dirty="0" err="1"/>
              <a:t>Tajino</a:t>
            </a:r>
            <a:r>
              <a:rPr lang="en-GB" sz="1600" dirty="0"/>
              <a:t>, T. Stewart, &amp; D. </a:t>
            </a:r>
            <a:r>
              <a:rPr lang="en-GB" sz="1600" dirty="0" err="1"/>
              <a:t>Dalsky</a:t>
            </a:r>
            <a:r>
              <a:rPr lang="en-GB" sz="1600" dirty="0"/>
              <a:t> (Eds.). (2016). </a:t>
            </a:r>
            <a:r>
              <a:rPr lang="en-GB" sz="1600" i="1" dirty="0"/>
              <a:t>Team teaching and team learning in the language classroom: Collaboration for innovation in ELT</a:t>
            </a:r>
            <a:r>
              <a:rPr lang="en-GB" sz="1600" dirty="0"/>
              <a:t> (pp. 164-178). Abingdon, Oxon: </a:t>
            </a:r>
            <a:r>
              <a:rPr lang="en-GB" sz="1600" dirty="0" err="1"/>
              <a:t>Routledge</a:t>
            </a:r>
            <a:r>
              <a:rPr lang="en-GB" sz="1600" dirty="0"/>
              <a:t>. </a:t>
            </a:r>
            <a:endParaRPr lang="en-GB" sz="1600" dirty="0" smtClean="0"/>
          </a:p>
          <a:p>
            <a:pPr marL="0" indent="0">
              <a:lnSpc>
                <a:spcPct val="90000"/>
              </a:lnSpc>
              <a:buNone/>
            </a:pPr>
            <a:r>
              <a:rPr lang="en-GB" sz="1600" dirty="0"/>
              <a:t>Dar, Y. (2015) Exploratory Practice: Investigating my own classroom pedagogy. In  D. Bullock and R. Smith (Eds.)  </a:t>
            </a:r>
            <a:r>
              <a:rPr lang="en-GB" sz="1600" i="1" dirty="0"/>
              <a:t>Teachers Research!</a:t>
            </a:r>
            <a:r>
              <a:rPr lang="en-US" sz="1600" i="1" dirty="0"/>
              <a:t> </a:t>
            </a:r>
            <a:r>
              <a:rPr lang="en-US" sz="1600" dirty="0"/>
              <a:t>(pp.51-59). </a:t>
            </a:r>
            <a:r>
              <a:rPr lang="en-US" sz="1600" dirty="0" err="1"/>
              <a:t>Faversham</a:t>
            </a:r>
            <a:r>
              <a:rPr lang="en-US" sz="1600" dirty="0"/>
              <a:t>: IATEFL. [online]: </a:t>
            </a:r>
            <a:r>
              <a:rPr lang="en-US" sz="1600" u="sng" dirty="0"/>
              <a:t>http://</a:t>
            </a:r>
            <a:r>
              <a:rPr lang="en-US" sz="1600" u="sng" dirty="0" err="1"/>
              <a:t>resig.weebly.com</a:t>
            </a:r>
            <a:r>
              <a:rPr lang="en-US" sz="1600" u="sng" dirty="0"/>
              <a:t>/uploads/2/6/3/6/26368747/teachers_research_.</a:t>
            </a:r>
            <a:r>
              <a:rPr lang="en-US" sz="1600" u="sng" dirty="0" err="1" smtClean="0"/>
              <a:t>pdf</a:t>
            </a:r>
            <a:endParaRPr lang="en-GB" sz="1600" dirty="0" smtClean="0"/>
          </a:p>
          <a:p>
            <a:pPr marL="0" indent="0">
              <a:lnSpc>
                <a:spcPct val="90000"/>
              </a:lnSpc>
              <a:buNone/>
            </a:pPr>
            <a:r>
              <a:rPr lang="en-GB" sz="1600" dirty="0" err="1"/>
              <a:t>Doğdu</a:t>
            </a:r>
            <a:r>
              <a:rPr lang="en-GB" sz="1600" dirty="0"/>
              <a:t>, B. &amp; </a:t>
            </a:r>
            <a:r>
              <a:rPr lang="en-GB" sz="1600" dirty="0" err="1"/>
              <a:t>Arca</a:t>
            </a:r>
            <a:r>
              <a:rPr lang="en-GB" sz="1600" dirty="0"/>
              <a:t>, D. (Forthcoming). Why do students consider integrated skills lessons as a grammar and vocabulary lesson? In K. </a:t>
            </a:r>
            <a:r>
              <a:rPr lang="en-GB" sz="1600" dirty="0" err="1"/>
              <a:t>Dikilitaş</a:t>
            </a:r>
            <a:r>
              <a:rPr lang="en-GB" sz="1600" dirty="0"/>
              <a:t> &amp; J. Hanks (Eds.).  </a:t>
            </a:r>
            <a:r>
              <a:rPr lang="en-GB" sz="1600" i="1" dirty="0"/>
              <a:t>Developing Language Teachers with Exploratory Practice: Innovations and explorations in language education</a:t>
            </a:r>
            <a:r>
              <a:rPr lang="en-GB" sz="1600" dirty="0"/>
              <a:t>: Palgrave Macmillan</a:t>
            </a:r>
            <a:r>
              <a:rPr lang="en-GB" sz="1600" dirty="0" smtClean="0"/>
              <a:t>.</a:t>
            </a:r>
          </a:p>
          <a:p>
            <a:pPr marL="0" indent="0">
              <a:lnSpc>
                <a:spcPct val="90000"/>
              </a:lnSpc>
              <a:buNone/>
            </a:pPr>
            <a:r>
              <a:rPr lang="en-GB" sz="1600" dirty="0" err="1"/>
              <a:t>Freire</a:t>
            </a:r>
            <a:r>
              <a:rPr lang="en-GB" sz="1600" dirty="0"/>
              <a:t>, P. (1973). </a:t>
            </a:r>
            <a:r>
              <a:rPr lang="en-GB" sz="1600" i="1" dirty="0"/>
              <a:t>Education for Critical Consciousness</a:t>
            </a:r>
            <a:r>
              <a:rPr lang="en-GB" sz="1600" dirty="0"/>
              <a:t>. New York: Seabury Press</a:t>
            </a:r>
            <a:r>
              <a:rPr lang="en-GB" sz="1600" dirty="0" smtClean="0"/>
              <a:t>.</a:t>
            </a:r>
          </a:p>
          <a:p>
            <a:pPr marL="0" indent="0">
              <a:lnSpc>
                <a:spcPct val="90000"/>
              </a:lnSpc>
              <a:buNone/>
            </a:pPr>
            <a:r>
              <a:rPr lang="en-GB" sz="1600" dirty="0" err="1"/>
              <a:t>Gieve</a:t>
            </a:r>
            <a:r>
              <a:rPr lang="en-GB" sz="1600" dirty="0"/>
              <a:t>, S., &amp; Miller, I.K. (2006a). What do we mean by 'Quality of Classroom Life'? In S. </a:t>
            </a:r>
            <a:r>
              <a:rPr lang="en-GB" sz="1600" dirty="0" err="1"/>
              <a:t>Gieve</a:t>
            </a:r>
            <a:r>
              <a:rPr lang="en-GB" sz="1600" dirty="0"/>
              <a:t> &amp; I.K. Miller (Eds.), </a:t>
            </a:r>
            <a:r>
              <a:rPr lang="en-GB" sz="1600" i="1" dirty="0"/>
              <a:t>Understanding the Language Classroom</a:t>
            </a:r>
            <a:r>
              <a:rPr lang="en-GB" sz="1600" dirty="0"/>
              <a:t> (pp. 18-46). Basingstoke: Palgrave Macmillan</a:t>
            </a:r>
            <a:r>
              <a:rPr lang="en-GB" sz="1600" dirty="0" smtClean="0"/>
              <a:t>.</a:t>
            </a:r>
          </a:p>
          <a:p>
            <a:pPr marL="0" indent="0">
              <a:lnSpc>
                <a:spcPct val="90000"/>
              </a:lnSpc>
              <a:buNone/>
            </a:pPr>
            <a:r>
              <a:rPr lang="en-GB" sz="1600" dirty="0"/>
              <a:t>Goral, M. (Forthcoming) Exploratory Practice: Embracing New Identities. In A. </a:t>
            </a:r>
            <a:r>
              <a:rPr lang="en-GB" sz="1600" dirty="0" err="1"/>
              <a:t>Slimani</a:t>
            </a:r>
            <a:r>
              <a:rPr lang="en-GB" sz="1600" dirty="0"/>
              <a:t>-Rolls &amp; R. </a:t>
            </a:r>
            <a:r>
              <a:rPr lang="en-GB" sz="1600" dirty="0" err="1"/>
              <a:t>Kiely</a:t>
            </a:r>
            <a:r>
              <a:rPr lang="en-GB" sz="1600" dirty="0"/>
              <a:t>, </a:t>
            </a:r>
            <a:r>
              <a:rPr lang="en-GB" sz="1600" i="1" dirty="0"/>
              <a:t>Exploratory Practice for Continuing Professional Development: An innovative approach for language teachers. </a:t>
            </a:r>
            <a:r>
              <a:rPr lang="en-GB" sz="1600" dirty="0"/>
              <a:t>Palgrave Macmillan</a:t>
            </a:r>
            <a:r>
              <a:rPr lang="en-GB" sz="1600" dirty="0" smtClean="0"/>
              <a:t>.</a:t>
            </a:r>
          </a:p>
          <a:p>
            <a:pPr marL="0" indent="0">
              <a:lnSpc>
                <a:spcPct val="90000"/>
              </a:lnSpc>
              <a:buNone/>
            </a:pPr>
            <a:r>
              <a:rPr lang="en-GB" sz="1600" dirty="0"/>
              <a:t>Gunn, C. (2003). Exploring second language communicative competence. </a:t>
            </a:r>
            <a:r>
              <a:rPr lang="en-GB" sz="1600" i="1" dirty="0"/>
              <a:t>Language Teaching Research, 7</a:t>
            </a:r>
            <a:r>
              <a:rPr lang="en-GB" sz="1600" dirty="0"/>
              <a:t>(2), 240-258. </a:t>
            </a:r>
          </a:p>
        </p:txBody>
      </p:sp>
    </p:spTree>
    <p:extLst>
      <p:ext uri="{BB962C8B-B14F-4D97-AF65-F5344CB8AC3E}">
        <p14:creationId xmlns:p14="http://schemas.microsoft.com/office/powerpoint/2010/main" val="2028737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48082"/>
          </a:xfrm>
        </p:spPr>
        <p:txBody>
          <a:bodyPr>
            <a:normAutofit fontScale="90000"/>
          </a:bodyPr>
          <a:lstStyle/>
          <a:p>
            <a:r>
              <a:rPr lang="en-US" dirty="0" smtClean="0"/>
              <a:t>References (continued)</a:t>
            </a:r>
            <a:endParaRPr lang="en-US" dirty="0"/>
          </a:p>
        </p:txBody>
      </p:sp>
      <p:sp>
        <p:nvSpPr>
          <p:cNvPr id="3" name="Content Placeholder 2"/>
          <p:cNvSpPr>
            <a:spLocks noGrp="1"/>
          </p:cNvSpPr>
          <p:nvPr>
            <p:ph idx="1"/>
          </p:nvPr>
        </p:nvSpPr>
        <p:spPr>
          <a:xfrm>
            <a:off x="457200" y="1022720"/>
            <a:ext cx="8229600" cy="5103443"/>
          </a:xfrm>
        </p:spPr>
        <p:txBody>
          <a:bodyPr>
            <a:noAutofit/>
          </a:bodyPr>
          <a:lstStyle/>
          <a:p>
            <a:pPr marL="0" indent="0">
              <a:lnSpc>
                <a:spcPct val="90000"/>
              </a:lnSpc>
              <a:buNone/>
            </a:pPr>
            <a:r>
              <a:rPr lang="en-GB" sz="1600" dirty="0"/>
              <a:t>Hanks, J. (2015a). 'Education is not just teaching': Learner thoughts on Exploratory Practice. </a:t>
            </a:r>
            <a:r>
              <a:rPr lang="en-GB" sz="1600" i="1" dirty="0"/>
              <a:t>ELT Journal</a:t>
            </a:r>
            <a:r>
              <a:rPr lang="en-GB" sz="1600" dirty="0"/>
              <a:t>,</a:t>
            </a:r>
            <a:r>
              <a:rPr lang="en-GB" sz="1600" i="1" dirty="0"/>
              <a:t> 69</a:t>
            </a:r>
            <a:r>
              <a:rPr lang="en-GB" sz="1600" dirty="0"/>
              <a:t>(2), 117-128. (First published online: December 1, 2014)</a:t>
            </a:r>
          </a:p>
          <a:p>
            <a:pPr marL="0" indent="0">
              <a:lnSpc>
                <a:spcPct val="90000"/>
              </a:lnSpc>
              <a:buNone/>
            </a:pPr>
            <a:r>
              <a:rPr lang="en-GB" sz="1600" dirty="0"/>
              <a:t>Hanks, J. (2015b). Language teachers making sense of Exploratory Practice </a:t>
            </a:r>
            <a:r>
              <a:rPr lang="en-GB" sz="1600" i="1" dirty="0"/>
              <a:t>Language Teaching Research</a:t>
            </a:r>
            <a:r>
              <a:rPr lang="en-GB" sz="1600" dirty="0"/>
              <a:t>, </a:t>
            </a:r>
            <a:r>
              <a:rPr lang="en-GB" sz="1600" i="1" dirty="0"/>
              <a:t>19</a:t>
            </a:r>
            <a:r>
              <a:rPr lang="en-GB" sz="1600" dirty="0"/>
              <a:t>(5), 612-633. </a:t>
            </a:r>
          </a:p>
          <a:p>
            <a:pPr marL="0" indent="0">
              <a:lnSpc>
                <a:spcPct val="90000"/>
              </a:lnSpc>
              <a:buNone/>
            </a:pPr>
            <a:r>
              <a:rPr lang="en-GB" sz="1600" dirty="0" smtClean="0"/>
              <a:t>Hanks</a:t>
            </a:r>
            <a:r>
              <a:rPr lang="en-GB" sz="1600" dirty="0"/>
              <a:t>, J. (2017a) </a:t>
            </a:r>
            <a:r>
              <a:rPr lang="en-GB" sz="1600" i="1" dirty="0"/>
              <a:t>Exploratory Practice in Language Teaching: Puzzling about principles and practices. </a:t>
            </a:r>
            <a:r>
              <a:rPr lang="en-GB" sz="1600" dirty="0"/>
              <a:t>London: Palgrave Macmillan.</a:t>
            </a:r>
          </a:p>
          <a:p>
            <a:pPr marL="0" indent="0">
              <a:lnSpc>
                <a:spcPct val="90000"/>
              </a:lnSpc>
              <a:buNone/>
            </a:pPr>
            <a:r>
              <a:rPr lang="en-GB" sz="1600" dirty="0"/>
              <a:t>Hanks, J. (2017b). Integrating research and pedagogy: an Exploratory Practice approach. </a:t>
            </a:r>
            <a:r>
              <a:rPr lang="en-GB" sz="1600" i="1" dirty="0"/>
              <a:t>System, 68</a:t>
            </a:r>
            <a:r>
              <a:rPr lang="en-GB" sz="1600" dirty="0"/>
              <a:t>, 38-49</a:t>
            </a:r>
            <a:r>
              <a:rPr lang="en-GB" sz="1600" dirty="0" smtClean="0"/>
              <a:t>.</a:t>
            </a:r>
          </a:p>
          <a:p>
            <a:pPr marL="0" indent="0">
              <a:lnSpc>
                <a:spcPct val="90000"/>
              </a:lnSpc>
              <a:buNone/>
            </a:pPr>
            <a:r>
              <a:rPr lang="en-GB" sz="1600" dirty="0" smtClean="0"/>
              <a:t>Hanks, J. (Forthcoming) From Research-as-Practice to Exploratory Practice-as-Research in Language Teaching and Beyond. </a:t>
            </a:r>
            <a:r>
              <a:rPr lang="en-GB" sz="1600" i="1" dirty="0" smtClean="0"/>
              <a:t>Language Teaching.</a:t>
            </a:r>
            <a:endParaRPr lang="en-GB" sz="1600" dirty="0"/>
          </a:p>
          <a:p>
            <a:pPr marL="0" indent="0">
              <a:lnSpc>
                <a:spcPct val="90000"/>
              </a:lnSpc>
              <a:buNone/>
            </a:pPr>
            <a:r>
              <a:rPr lang="en-GB" sz="1600" dirty="0"/>
              <a:t>Healey, M. (2005). Linking research and teaching: exploring disciplinary spaces and the role of inquiry-based learning. In Barnett, R. (Ed.), </a:t>
            </a:r>
            <a:r>
              <a:rPr lang="en-GB" sz="1600" i="1" dirty="0"/>
              <a:t>Reshaping the University: New relationships between research, scholarship and teaching. </a:t>
            </a:r>
            <a:r>
              <a:rPr lang="en-GB" sz="1600" dirty="0"/>
              <a:t>(pp67-78). Maidenhead: Open University Press.</a:t>
            </a:r>
          </a:p>
          <a:p>
            <a:pPr marL="0" indent="0">
              <a:lnSpc>
                <a:spcPct val="90000"/>
              </a:lnSpc>
              <a:buNone/>
            </a:pPr>
            <a:r>
              <a:rPr lang="en-GB" sz="1600" dirty="0"/>
              <a:t>Healey, M., Flint, A. &amp; Harrington, K. (2014) </a:t>
            </a:r>
            <a:r>
              <a:rPr lang="en-GB" sz="1600" i="1" dirty="0"/>
              <a:t>Engagement through partnership: students as partners in learning and teaching in higher education.</a:t>
            </a:r>
            <a:r>
              <a:rPr lang="en-GB" sz="1600" dirty="0"/>
              <a:t> York: EH Academy</a:t>
            </a:r>
            <a:r>
              <a:rPr lang="en-GB" sz="1600" dirty="0" smtClean="0"/>
              <a:t>.</a:t>
            </a:r>
          </a:p>
          <a:p>
            <a:pPr marL="0" indent="0">
              <a:lnSpc>
                <a:spcPct val="90000"/>
              </a:lnSpc>
              <a:buNone/>
            </a:pPr>
            <a:r>
              <a:rPr lang="en-GB" sz="1600" dirty="0" err="1"/>
              <a:t>Iedema</a:t>
            </a:r>
            <a:r>
              <a:rPr lang="en-GB" sz="1600" dirty="0"/>
              <a:t>, R., </a:t>
            </a:r>
            <a:r>
              <a:rPr lang="en-GB" sz="1600" dirty="0" err="1"/>
              <a:t>Mesman</a:t>
            </a:r>
            <a:r>
              <a:rPr lang="en-GB" sz="1600" dirty="0"/>
              <a:t>, J. &amp; Carroll, K. (2013) </a:t>
            </a:r>
            <a:r>
              <a:rPr lang="en-GB" sz="1600" i="1" dirty="0"/>
              <a:t>Visualising Health Care Practice Improvement.</a:t>
            </a:r>
            <a:r>
              <a:rPr lang="en-GB" sz="1600" dirty="0"/>
              <a:t> London: Radcliffe Publishing Ltd</a:t>
            </a:r>
            <a:r>
              <a:rPr lang="en-GB" sz="1600" dirty="0" smtClean="0"/>
              <a:t>.</a:t>
            </a:r>
          </a:p>
          <a:p>
            <a:pPr marL="0" indent="0">
              <a:lnSpc>
                <a:spcPct val="90000"/>
              </a:lnSpc>
              <a:buNone/>
            </a:pPr>
            <a:r>
              <a:rPr lang="en-GB" sz="1600" dirty="0" err="1"/>
              <a:t>Kahneman</a:t>
            </a:r>
            <a:r>
              <a:rPr lang="en-GB" sz="1600" dirty="0"/>
              <a:t>, D. (2012) </a:t>
            </a:r>
            <a:r>
              <a:rPr lang="en-GB" sz="1600" i="1" dirty="0"/>
              <a:t>Thinking, Fast and Slow.</a:t>
            </a:r>
            <a:r>
              <a:rPr lang="en-GB" sz="1600" dirty="0"/>
              <a:t> UK: Penguin Random House UK</a:t>
            </a:r>
            <a:r>
              <a:rPr lang="en-GB" sz="1600" dirty="0" smtClean="0"/>
              <a:t>.</a:t>
            </a:r>
            <a:endParaRPr lang="en-GB" sz="1600" dirty="0"/>
          </a:p>
        </p:txBody>
      </p:sp>
    </p:spTree>
    <p:extLst>
      <p:ext uri="{BB962C8B-B14F-4D97-AF65-F5344CB8AC3E}">
        <p14:creationId xmlns:p14="http://schemas.microsoft.com/office/powerpoint/2010/main" val="2641991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Integrating Research and Pedagogy…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Exploratory Practice: based on a framework of principles encompassing Quality of Life, Working for Understanding, Collegiality, Sustainability and </a:t>
            </a:r>
            <a:r>
              <a:rPr lang="en-US" dirty="0" smtClean="0">
                <a:solidFill>
                  <a:srgbClr val="0000FF"/>
                </a:solidFill>
              </a:rPr>
              <a:t>“Principle 7: </a:t>
            </a:r>
            <a:r>
              <a:rPr lang="en-US" i="1" dirty="0" err="1" smtClean="0">
                <a:solidFill>
                  <a:srgbClr val="0000FF"/>
                </a:solidFill>
              </a:rPr>
              <a:t>Minimise</a:t>
            </a:r>
            <a:r>
              <a:rPr lang="en-US" i="1" dirty="0" smtClean="0">
                <a:solidFill>
                  <a:srgbClr val="0000FF"/>
                </a:solidFill>
              </a:rPr>
              <a:t> the burden </a:t>
            </a:r>
            <a:r>
              <a:rPr lang="en-US" dirty="0" smtClean="0">
                <a:solidFill>
                  <a:srgbClr val="0000FF"/>
                </a:solidFill>
              </a:rPr>
              <a:t>by integrating the work for understanding into normal pedagogic practice” (</a:t>
            </a:r>
            <a:r>
              <a:rPr lang="en-US" dirty="0" err="1" smtClean="0">
                <a:solidFill>
                  <a:srgbClr val="0000FF"/>
                </a:solidFill>
              </a:rPr>
              <a:t>Allwright</a:t>
            </a:r>
            <a:r>
              <a:rPr lang="en-US" dirty="0" smtClean="0">
                <a:solidFill>
                  <a:srgbClr val="0000FF"/>
                </a:solidFill>
              </a:rPr>
              <a:t> &amp; Hanks, 2009: 260)</a:t>
            </a:r>
          </a:p>
          <a:p>
            <a:pPr>
              <a:buFont typeface="Wingdings" charset="2"/>
              <a:buChar char="Ø"/>
            </a:pPr>
            <a:r>
              <a:rPr lang="en-US" dirty="0" smtClean="0"/>
              <a:t>But what might this mean in EAP practice?</a:t>
            </a:r>
            <a:endParaRPr lang="en-US" dirty="0"/>
          </a:p>
        </p:txBody>
      </p:sp>
    </p:spTree>
    <p:extLst>
      <p:ext uri="{BB962C8B-B14F-4D97-AF65-F5344CB8AC3E}">
        <p14:creationId xmlns:p14="http://schemas.microsoft.com/office/powerpoint/2010/main" val="287521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82100"/>
          </a:xfrm>
        </p:spPr>
        <p:txBody>
          <a:bodyPr>
            <a:normAutofit fontScale="90000"/>
          </a:bodyPr>
          <a:lstStyle/>
          <a:p>
            <a:r>
              <a:rPr lang="en-US" dirty="0" smtClean="0"/>
              <a:t>References (continued)</a:t>
            </a:r>
            <a:endParaRPr lang="en-US" dirty="0"/>
          </a:p>
        </p:txBody>
      </p:sp>
      <p:sp>
        <p:nvSpPr>
          <p:cNvPr id="3" name="Content Placeholder 2"/>
          <p:cNvSpPr>
            <a:spLocks noGrp="1"/>
          </p:cNvSpPr>
          <p:nvPr>
            <p:ph idx="1"/>
          </p:nvPr>
        </p:nvSpPr>
        <p:spPr>
          <a:xfrm>
            <a:off x="457200" y="1138188"/>
            <a:ext cx="8229600" cy="4987975"/>
          </a:xfrm>
        </p:spPr>
        <p:txBody>
          <a:bodyPr>
            <a:normAutofit fontScale="25000" lnSpcReduction="20000"/>
          </a:bodyPr>
          <a:lstStyle/>
          <a:p>
            <a:pPr marL="0" indent="0">
              <a:buNone/>
            </a:pPr>
            <a:r>
              <a:rPr lang="en-GB" sz="6400" dirty="0" err="1"/>
              <a:t>Karanfil</a:t>
            </a:r>
            <a:r>
              <a:rPr lang="en-GB" sz="6400" dirty="0"/>
              <a:t>, T. (Forthcoming). Investigating and understanding 'free reading' experiences through Exploratory Practice. K. </a:t>
            </a:r>
            <a:r>
              <a:rPr lang="en-GB" sz="6400" dirty="0" err="1"/>
              <a:t>Dikilitaş</a:t>
            </a:r>
            <a:r>
              <a:rPr lang="en-GB" sz="6400" dirty="0"/>
              <a:t> &amp; J. Hanks (Eds.).  </a:t>
            </a:r>
            <a:r>
              <a:rPr lang="en-GB" sz="6400" i="1" dirty="0"/>
              <a:t>Developing Language Teachers with Exploratory Practice: Innovations and explorations in language education</a:t>
            </a:r>
            <a:r>
              <a:rPr lang="en-GB" sz="6400" dirty="0"/>
              <a:t>. Palgrave Macmillan</a:t>
            </a:r>
            <a:r>
              <a:rPr lang="en-GB" sz="6400" dirty="0" smtClean="0"/>
              <a:t>.</a:t>
            </a:r>
          </a:p>
          <a:p>
            <a:pPr marL="0" indent="0">
              <a:buNone/>
            </a:pPr>
            <a:r>
              <a:rPr lang="en-GB" sz="6400" dirty="0" err="1" smtClean="0"/>
              <a:t>Kramsch</a:t>
            </a:r>
            <a:r>
              <a:rPr lang="en-GB" sz="6400" dirty="0"/>
              <a:t>, C. (2009). </a:t>
            </a:r>
            <a:r>
              <a:rPr lang="en-GB" sz="6400" i="1" dirty="0"/>
              <a:t>The Multilingual Subject.</a:t>
            </a:r>
            <a:r>
              <a:rPr lang="en-GB" sz="6400" dirty="0"/>
              <a:t> Oxford: Oxford University Press</a:t>
            </a:r>
            <a:r>
              <a:rPr lang="en-GB" sz="6400" dirty="0" smtClean="0"/>
              <a:t>.</a:t>
            </a:r>
          </a:p>
          <a:p>
            <a:pPr marL="0" indent="0">
              <a:buNone/>
            </a:pPr>
            <a:r>
              <a:rPr lang="en-GB" sz="6400" dirty="0"/>
              <a:t>Kuhn, T.S. (1962/1996). </a:t>
            </a:r>
            <a:r>
              <a:rPr lang="en-GB" sz="6400" i="1" dirty="0"/>
              <a:t>The Structure of Scientific Revolutions</a:t>
            </a:r>
            <a:r>
              <a:rPr lang="en-GB" sz="6400" dirty="0"/>
              <a:t> (3rd ed.). Chicago: The University of Chicago Press</a:t>
            </a:r>
            <a:r>
              <a:rPr lang="en-GB" sz="6400" dirty="0" smtClean="0"/>
              <a:t>.</a:t>
            </a:r>
          </a:p>
          <a:p>
            <a:pPr marL="0" indent="0">
              <a:buNone/>
            </a:pPr>
            <a:r>
              <a:rPr lang="en-GB" sz="6400" dirty="0"/>
              <a:t>Li, N. (2006) Researching and experiencing motivation: a plea for 'balanced research'. </a:t>
            </a:r>
            <a:r>
              <a:rPr lang="en-GB" sz="6400" i="1" dirty="0"/>
              <a:t>Language Teaching Research, 10</a:t>
            </a:r>
            <a:r>
              <a:rPr lang="en-GB" sz="6400" dirty="0"/>
              <a:t>(4), 437-456</a:t>
            </a:r>
            <a:r>
              <a:rPr lang="en-GB" sz="6400" dirty="0" smtClean="0"/>
              <a:t>.</a:t>
            </a:r>
          </a:p>
          <a:p>
            <a:pPr marL="0" indent="0">
              <a:buNone/>
            </a:pPr>
            <a:r>
              <a:rPr lang="en-GB" sz="6400" dirty="0"/>
              <a:t>Mumford, S. (Forthcoming) Understanding the challenges of academic presentations for EAP students: an Exploratory Practice approach. K. </a:t>
            </a:r>
            <a:r>
              <a:rPr lang="en-GB" sz="6400" dirty="0" err="1"/>
              <a:t>Dikilitaş</a:t>
            </a:r>
            <a:r>
              <a:rPr lang="en-GB" sz="6400" dirty="0"/>
              <a:t> &amp; J. Hanks (Eds.).  </a:t>
            </a:r>
            <a:r>
              <a:rPr lang="en-GB" sz="6400" i="1" dirty="0"/>
              <a:t>Developing Language Teachers with Exploratory Practice: Innovations and explorations in language education</a:t>
            </a:r>
            <a:r>
              <a:rPr lang="en-GB" sz="6400" dirty="0"/>
              <a:t>: Palgrave Macmillan</a:t>
            </a:r>
            <a:r>
              <a:rPr lang="en-GB" sz="6400" dirty="0" smtClean="0"/>
              <a:t>.</a:t>
            </a:r>
          </a:p>
          <a:p>
            <a:pPr marL="0" indent="0">
              <a:buNone/>
            </a:pPr>
            <a:r>
              <a:rPr lang="en-GB" sz="6400" dirty="0"/>
              <a:t>Perpignan, H. (2003). Exploring the written feedback dialogue: A research, learning and teaching practice. </a:t>
            </a:r>
            <a:r>
              <a:rPr lang="en-GB" sz="6400" i="1" dirty="0"/>
              <a:t>Language Teaching Research, 7</a:t>
            </a:r>
            <a:r>
              <a:rPr lang="en-GB" sz="6400" dirty="0"/>
              <a:t>(2), 159-278. </a:t>
            </a:r>
            <a:endParaRPr lang="en-GB" sz="6400" dirty="0" smtClean="0"/>
          </a:p>
          <a:p>
            <a:pPr marL="0" indent="0">
              <a:buNone/>
            </a:pPr>
            <a:r>
              <a:rPr lang="en-GB" sz="6400" dirty="0"/>
              <a:t>Pinner, R. (2016). Trouble in Paradise: Self-assessment and the Tao. </a:t>
            </a:r>
            <a:r>
              <a:rPr lang="en-GB" sz="6400" i="1" dirty="0"/>
              <a:t>Language Teaching Research 20</a:t>
            </a:r>
            <a:r>
              <a:rPr lang="en-GB" sz="6400" dirty="0"/>
              <a:t>(2), 181-195</a:t>
            </a:r>
            <a:r>
              <a:rPr lang="en-GB" sz="6400" dirty="0" smtClean="0"/>
              <a:t>.</a:t>
            </a:r>
          </a:p>
          <a:p>
            <a:pPr marL="0" indent="0">
              <a:buNone/>
            </a:pPr>
            <a:r>
              <a:rPr lang="en-GB" sz="6400" dirty="0"/>
              <a:t>Rowland, L. (2011). Lessons about learning: Comparing learner experiences with language research. </a:t>
            </a:r>
            <a:r>
              <a:rPr lang="en-GB" sz="6400" i="1" dirty="0"/>
              <a:t>Language Teaching Research, 15</a:t>
            </a:r>
            <a:r>
              <a:rPr lang="en-GB" sz="6400" dirty="0"/>
              <a:t>(2) </a:t>
            </a:r>
            <a:r>
              <a:rPr lang="en-US" sz="6400" dirty="0"/>
              <a:t>254-</a:t>
            </a:r>
            <a:r>
              <a:rPr lang="en-US" sz="6400" dirty="0" smtClean="0"/>
              <a:t>267</a:t>
            </a:r>
          </a:p>
          <a:p>
            <a:pPr marL="0" indent="0">
              <a:buNone/>
            </a:pPr>
            <a:r>
              <a:rPr lang="en-GB" sz="6400" dirty="0"/>
              <a:t>Shulman, L.S. (1986). Those who understand: Knowledge growth in teaching. </a:t>
            </a:r>
            <a:r>
              <a:rPr lang="en-GB" sz="6400" i="1" dirty="0"/>
              <a:t>Educational Researcher 15</a:t>
            </a:r>
            <a:r>
              <a:rPr lang="en-GB" sz="6400" dirty="0"/>
              <a:t>(2), 4-14.</a:t>
            </a:r>
          </a:p>
          <a:p>
            <a:pPr marL="0" indent="0">
              <a:buNone/>
            </a:pPr>
            <a:r>
              <a:rPr lang="en-GB" sz="6400" dirty="0"/>
              <a:t>Shulman, L.S. (2000). From Minsk to Pinsk: Why a scholarship of learning and teaching? </a:t>
            </a:r>
            <a:r>
              <a:rPr lang="en-GB" sz="6400" i="1" dirty="0"/>
              <a:t>Journal of Scholarship of Learning and Teaching 1</a:t>
            </a:r>
            <a:r>
              <a:rPr lang="en-GB" sz="6400" dirty="0"/>
              <a:t>(1), 48-53</a:t>
            </a:r>
            <a:r>
              <a:rPr lang="en-GB" sz="6400" dirty="0" smtClean="0"/>
              <a:t>.</a:t>
            </a:r>
            <a:endParaRPr lang="en-GB" sz="6400"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3065468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6542"/>
          </a:xfrm>
        </p:spPr>
        <p:txBody>
          <a:bodyPr/>
          <a:lstStyle/>
          <a:p>
            <a:r>
              <a:rPr lang="en-US" dirty="0" smtClean="0"/>
              <a:t>References (continued)</a:t>
            </a:r>
            <a:endParaRPr lang="en-US" dirty="0"/>
          </a:p>
        </p:txBody>
      </p:sp>
      <p:sp>
        <p:nvSpPr>
          <p:cNvPr id="3" name="Content Placeholder 2"/>
          <p:cNvSpPr>
            <a:spLocks noGrp="1"/>
          </p:cNvSpPr>
          <p:nvPr>
            <p:ph idx="1"/>
          </p:nvPr>
        </p:nvSpPr>
        <p:spPr>
          <a:xfrm>
            <a:off x="457200" y="1171180"/>
            <a:ext cx="8229600" cy="4954983"/>
          </a:xfrm>
        </p:spPr>
        <p:txBody>
          <a:bodyPr>
            <a:normAutofit fontScale="85000" lnSpcReduction="10000"/>
          </a:bodyPr>
          <a:lstStyle/>
          <a:p>
            <a:pPr marL="0" indent="0">
              <a:buNone/>
            </a:pPr>
            <a:r>
              <a:rPr lang="en-GB" sz="1900" dirty="0"/>
              <a:t>Smith, C. (2009). Developing a new English for academic purposes course: Administrator-teacher-student collaboration. In T. Yoshida, H. Imai, Y. Nakata, A. </a:t>
            </a:r>
            <a:r>
              <a:rPr lang="en-GB" sz="1900" dirty="0" err="1"/>
              <a:t>Tajino</a:t>
            </a:r>
            <a:r>
              <a:rPr lang="en-GB" sz="1900" dirty="0"/>
              <a:t>, O. Takeuchi &amp; K. </a:t>
            </a:r>
            <a:r>
              <a:rPr lang="en-GB" sz="1900" dirty="0" err="1"/>
              <a:t>Tamai</a:t>
            </a:r>
            <a:r>
              <a:rPr lang="en-GB" sz="1900" dirty="0"/>
              <a:t> (Eds.), </a:t>
            </a:r>
            <a:r>
              <a:rPr lang="en-GB" sz="1900" i="1" dirty="0"/>
              <a:t>Researching Language Teaching and Learning: An integration of practice and theory</a:t>
            </a:r>
            <a:r>
              <a:rPr lang="en-GB" sz="1900" dirty="0"/>
              <a:t> (pp. 95-113). Bern: Peter Lang</a:t>
            </a:r>
            <a:r>
              <a:rPr lang="en-GB" sz="1900" dirty="0" smtClean="0"/>
              <a:t>.</a:t>
            </a:r>
          </a:p>
          <a:p>
            <a:pPr marL="0" indent="0">
              <a:buNone/>
            </a:pPr>
            <a:r>
              <a:rPr lang="en-GB" sz="1900" dirty="0"/>
              <a:t>Sousanis, N. (2015). </a:t>
            </a:r>
            <a:r>
              <a:rPr lang="en-GB" sz="1900" i="1" dirty="0"/>
              <a:t>Unflattening</a:t>
            </a:r>
            <a:r>
              <a:rPr lang="en-GB" sz="1900" dirty="0"/>
              <a:t>. Cambridge, MA: Harvard University Press</a:t>
            </a:r>
            <a:r>
              <a:rPr lang="en-GB" sz="1900" dirty="0" smtClean="0"/>
              <a:t>.</a:t>
            </a:r>
          </a:p>
          <a:p>
            <a:pPr marL="0" indent="0">
              <a:buNone/>
            </a:pPr>
            <a:r>
              <a:rPr lang="en-GB" sz="1900" dirty="0"/>
              <a:t>Stewart, A., with Croker, R. &amp; Hanks, J. (2014). Exploring the principles of Exploratory Practice: Quality of Life or Quality of Learning? In A. Barfield &amp; A. </a:t>
            </a:r>
            <a:r>
              <a:rPr lang="en-GB" sz="1900" dirty="0" err="1"/>
              <a:t>Minematsu</a:t>
            </a:r>
            <a:r>
              <a:rPr lang="en-GB" sz="1900" dirty="0"/>
              <a:t> (Eds.), </a:t>
            </a:r>
            <a:r>
              <a:rPr lang="en-GB" sz="1900" i="1" dirty="0"/>
              <a:t>Learner development working papers: Different cases: Different interests. </a:t>
            </a:r>
            <a:r>
              <a:rPr lang="en-GB" sz="1900" dirty="0"/>
              <a:t>(pp. 132-148) Tokyo: JALT Learner Development SIG </a:t>
            </a:r>
            <a:r>
              <a:rPr lang="en-GB" sz="1900" u="sng" dirty="0"/>
              <a:t>http://</a:t>
            </a:r>
            <a:r>
              <a:rPr lang="en-GB" sz="1900" u="sng" dirty="0" err="1"/>
              <a:t>ldworkingpapers.wix.com</a:t>
            </a:r>
            <a:r>
              <a:rPr lang="en-GB" sz="1900" u="sng" dirty="0"/>
              <a:t>/</a:t>
            </a:r>
            <a:r>
              <a:rPr lang="en-GB" sz="1900" u="sng" dirty="0" err="1"/>
              <a:t>ld</a:t>
            </a:r>
            <a:r>
              <a:rPr lang="en-GB" sz="1900" u="sng" dirty="0"/>
              <a:t>-working-</a:t>
            </a:r>
            <a:r>
              <a:rPr lang="en-GB" sz="1900" u="sng" dirty="0" smtClean="0"/>
              <a:t>papers</a:t>
            </a:r>
          </a:p>
          <a:p>
            <a:pPr marL="0" indent="0">
              <a:buNone/>
            </a:pPr>
            <a:r>
              <a:rPr lang="en-GB" sz="1900" dirty="0" err="1"/>
              <a:t>Tajino</a:t>
            </a:r>
            <a:r>
              <a:rPr lang="en-GB" sz="1900" dirty="0"/>
              <a:t>, A., &amp; Smith, C. (2005). ‘Exploratory practice and soft systems methodology.’ </a:t>
            </a:r>
            <a:r>
              <a:rPr lang="en-GB" sz="1900" i="1" dirty="0"/>
              <a:t>Language Teaching Research,</a:t>
            </a:r>
            <a:r>
              <a:rPr lang="en-GB" sz="1900" dirty="0"/>
              <a:t> 9(4), 448-69</a:t>
            </a:r>
            <a:r>
              <a:rPr lang="en-GB" sz="1900" dirty="0" smtClean="0"/>
              <a:t>.</a:t>
            </a:r>
          </a:p>
          <a:p>
            <a:pPr marL="0" indent="0">
              <a:buNone/>
            </a:pPr>
            <a:r>
              <a:rPr lang="en-GB" sz="1900" dirty="0" smtClean="0"/>
              <a:t>Webb</a:t>
            </a:r>
            <a:r>
              <a:rPr lang="en-GB" sz="1900" dirty="0"/>
              <a:t>, R. &amp; </a:t>
            </a:r>
            <a:r>
              <a:rPr lang="en-GB" sz="1900" dirty="0" err="1"/>
              <a:t>Sarina</a:t>
            </a:r>
            <a:r>
              <a:rPr lang="en-GB" sz="1900" dirty="0"/>
              <a:t>, T. (Forthcoming). The role of Exploratory Practice and international collaboration in creating a democratic classroom. In K. </a:t>
            </a:r>
            <a:r>
              <a:rPr lang="en-GB" sz="1900" dirty="0" err="1"/>
              <a:t>Dikilitaş</a:t>
            </a:r>
            <a:r>
              <a:rPr lang="en-GB" sz="1900" dirty="0"/>
              <a:t> &amp; J. Hanks (Eds.).  </a:t>
            </a:r>
            <a:r>
              <a:rPr lang="en-GB" sz="1900" i="1" dirty="0"/>
              <a:t>Developing Language Teachers with Exploratory Practice: Innovations and explorations in language education</a:t>
            </a:r>
            <a:r>
              <a:rPr lang="en-GB" sz="1900" dirty="0"/>
              <a:t>: Palgrave Macmillan</a:t>
            </a:r>
            <a:r>
              <a:rPr lang="en-GB" sz="1900" dirty="0" smtClean="0"/>
              <a:t>.</a:t>
            </a:r>
          </a:p>
          <a:p>
            <a:pPr marL="0" indent="0">
              <a:buNone/>
            </a:pPr>
            <a:r>
              <a:rPr lang="en-GB" sz="2000" dirty="0"/>
              <a:t>Zhang, R. (2004). Using the principles of Exploratory Practice to guide group work in an extensive reading class in China. </a:t>
            </a:r>
            <a:r>
              <a:rPr lang="en-GB" sz="2000" i="1" dirty="0"/>
              <a:t>Language Teaching Research, 8</a:t>
            </a:r>
            <a:r>
              <a:rPr lang="en-GB" sz="2000" dirty="0"/>
              <a:t>(3), 331-345. </a:t>
            </a:r>
            <a:endParaRPr lang="en-GB" sz="2000" dirty="0" smtClean="0"/>
          </a:p>
          <a:p>
            <a:pPr marL="0" indent="0">
              <a:buNone/>
            </a:pPr>
            <a:r>
              <a:rPr lang="en-GB" sz="2000" dirty="0" err="1"/>
              <a:t>Zheng</a:t>
            </a:r>
            <a:r>
              <a:rPr lang="en-GB" sz="2000" dirty="0"/>
              <a:t>, C. (2012). Understanding the learning process of peer feedback activity: An ethnographic study of Exploratory Practice. </a:t>
            </a:r>
            <a:r>
              <a:rPr lang="en-GB" sz="2000" i="1" dirty="0"/>
              <a:t>Language Teaching Research,</a:t>
            </a:r>
            <a:r>
              <a:rPr lang="en-GB" sz="2000" dirty="0"/>
              <a:t> </a:t>
            </a:r>
            <a:r>
              <a:rPr lang="en-GB" sz="2000" i="1" dirty="0"/>
              <a:t>16</a:t>
            </a:r>
            <a:r>
              <a:rPr lang="en-GB" sz="2000" dirty="0"/>
              <a:t>(1), 109-126</a:t>
            </a:r>
            <a:r>
              <a:rPr lang="en-GB" sz="2000" dirty="0" smtClean="0"/>
              <a:t>.</a:t>
            </a:r>
            <a:endParaRPr lang="en-GB" sz="2000" dirty="0"/>
          </a:p>
          <a:p>
            <a:pPr marL="0" indent="0">
              <a:buNone/>
            </a:pPr>
            <a:endParaRPr lang="en-GB" sz="1900" dirty="0"/>
          </a:p>
          <a:p>
            <a:pPr marL="0" indent="0">
              <a:buNone/>
            </a:pPr>
            <a:endParaRPr lang="en-GB" sz="2100" dirty="0"/>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spTree>
    <p:extLst>
      <p:ext uri="{BB962C8B-B14F-4D97-AF65-F5344CB8AC3E}">
        <p14:creationId xmlns:p14="http://schemas.microsoft.com/office/powerpoint/2010/main" val="209595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English for Academic Purposes Pedagogy</a:t>
            </a:r>
            <a:endParaRPr lang="en-US" dirty="0"/>
          </a:p>
        </p:txBody>
      </p:sp>
      <p:sp>
        <p:nvSpPr>
          <p:cNvPr id="3" name="Content Placeholder 2"/>
          <p:cNvSpPr>
            <a:spLocks noGrp="1"/>
          </p:cNvSpPr>
          <p:nvPr>
            <p:ph idx="1"/>
          </p:nvPr>
        </p:nvSpPr>
        <p:spPr/>
        <p:txBody>
          <a:bodyPr>
            <a:normAutofit lnSpcReduction="10000"/>
          </a:bodyPr>
          <a:lstStyle/>
          <a:p>
            <a:r>
              <a:rPr lang="en-US" dirty="0" smtClean="0"/>
              <a:t>EAP – a special form of language teaching</a:t>
            </a:r>
          </a:p>
          <a:p>
            <a:r>
              <a:rPr lang="en-US" dirty="0" smtClean="0"/>
              <a:t>It aims to prepare students for their chosen academic careers by </a:t>
            </a:r>
          </a:p>
          <a:p>
            <a:pPr lvl="1"/>
            <a:r>
              <a:rPr lang="en-US" dirty="0" smtClean="0"/>
              <a:t>bringing together the academic skills and genres required to engage in the chosen academic community </a:t>
            </a:r>
            <a:endParaRPr lang="en-US" dirty="0"/>
          </a:p>
          <a:p>
            <a:pPr lvl="1"/>
            <a:r>
              <a:rPr lang="en-US" dirty="0" smtClean="0"/>
              <a:t>enhancing linguistic resources (command of the language itself, and, crucially, critical thinking expressed in forms </a:t>
            </a:r>
            <a:r>
              <a:rPr lang="en-US" dirty="0" err="1" smtClean="0"/>
              <a:t>recognisable</a:t>
            </a:r>
            <a:r>
              <a:rPr lang="en-US" dirty="0" smtClean="0"/>
              <a:t> to the chosen academic community)</a:t>
            </a:r>
            <a:endParaRPr lang="en-US" dirty="0"/>
          </a:p>
        </p:txBody>
      </p:sp>
    </p:spTree>
    <p:extLst>
      <p:ext uri="{BB962C8B-B14F-4D97-AF65-F5344CB8AC3E}">
        <p14:creationId xmlns:p14="http://schemas.microsoft.com/office/powerpoint/2010/main" val="8991377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Pre-sessional </a:t>
            </a:r>
            <a:r>
              <a:rPr lang="en-US" dirty="0" err="1" smtClean="0"/>
              <a:t>programmes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Typically in the UK this is done via ‘Pre-sessional </a:t>
            </a:r>
            <a:r>
              <a:rPr lang="en-US" dirty="0" err="1" smtClean="0"/>
              <a:t>programmes’</a:t>
            </a:r>
            <a:r>
              <a:rPr lang="en-US" dirty="0" smtClean="0"/>
              <a:t> which cover aspects such as academic writing in different genres (reports, case studies, essays), critical reading/listening, and oral presentations of student work. </a:t>
            </a:r>
          </a:p>
          <a:p>
            <a:pPr marL="0" indent="0">
              <a:buNone/>
            </a:pPr>
            <a:endParaRPr lang="en-US" dirty="0" smtClean="0"/>
          </a:p>
          <a:p>
            <a:pPr marL="0" indent="0">
              <a:buNone/>
            </a:pPr>
            <a:r>
              <a:rPr lang="en-US" dirty="0" smtClean="0"/>
              <a:t>“Such activities are part of the fabric of EAP practice […] Yet the potential of these every-day activities for research remains largely untapped.” (Hanks, 2017b: 40)</a:t>
            </a:r>
          </a:p>
          <a:p>
            <a:pPr marL="0" indent="0">
              <a:buNone/>
            </a:pPr>
            <a:endParaRPr lang="en-US" dirty="0" smtClean="0"/>
          </a:p>
          <a:p>
            <a:r>
              <a:rPr lang="en-US" sz="2800" dirty="0" smtClean="0"/>
              <a:t>Pre-</a:t>
            </a:r>
            <a:r>
              <a:rPr lang="en-US" sz="2800" dirty="0" err="1" smtClean="0"/>
              <a:t>sessionals</a:t>
            </a:r>
            <a:r>
              <a:rPr lang="en-US" sz="2800" dirty="0" smtClean="0"/>
              <a:t> may be short (4, 6 or 10 weeks), or they may be long (1-2 years)</a:t>
            </a:r>
          </a:p>
          <a:p>
            <a:r>
              <a:rPr lang="en-US" sz="2800" i="1" dirty="0" smtClean="0"/>
              <a:t>There are also in-sessional support </a:t>
            </a:r>
            <a:r>
              <a:rPr lang="en-US" sz="2800" i="1" dirty="0" err="1" smtClean="0"/>
              <a:t>programmes</a:t>
            </a:r>
            <a:r>
              <a:rPr lang="en-US" sz="2800" i="1" dirty="0" smtClean="0"/>
              <a:t>, …but that</a:t>
            </a:r>
            <a:r>
              <a:rPr lang="fr-FR" sz="2800" i="1" dirty="0" smtClean="0"/>
              <a:t>’</a:t>
            </a:r>
            <a:r>
              <a:rPr lang="en-US" sz="2800" i="1" dirty="0" smtClean="0"/>
              <a:t>s another story for another day</a:t>
            </a:r>
          </a:p>
          <a:p>
            <a:endParaRPr lang="en-US" dirty="0"/>
          </a:p>
        </p:txBody>
      </p:sp>
    </p:spTree>
    <p:extLst>
      <p:ext uri="{BB962C8B-B14F-4D97-AF65-F5344CB8AC3E}">
        <p14:creationId xmlns:p14="http://schemas.microsoft.com/office/powerpoint/2010/main" val="3654376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 Projects</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t>Many pre-sessional </a:t>
            </a:r>
            <a:r>
              <a:rPr lang="en-US" sz="2800" dirty="0" err="1" smtClean="0"/>
              <a:t>programmes</a:t>
            </a:r>
            <a:r>
              <a:rPr lang="en-US" sz="2800" dirty="0" smtClean="0"/>
              <a:t> require students to engage in small-scale research projects investigating issues such as ‘Water Wars’ or ‘Malaria’. In addition to reading, they gather, then collate and </a:t>
            </a:r>
            <a:r>
              <a:rPr lang="en-US" sz="2800" dirty="0" err="1" smtClean="0"/>
              <a:t>analyse</a:t>
            </a:r>
            <a:r>
              <a:rPr lang="en-US" sz="2800" dirty="0" smtClean="0"/>
              <a:t> data. They present their findings via oral presentations, posters, and written reports or essays.</a:t>
            </a:r>
          </a:p>
          <a:p>
            <a:pPr marL="0" indent="0">
              <a:buNone/>
            </a:pPr>
            <a:endParaRPr lang="en-US" sz="2800" dirty="0" smtClean="0"/>
          </a:p>
          <a:p>
            <a:pPr marL="0" indent="0">
              <a:buNone/>
            </a:pPr>
            <a:r>
              <a:rPr lang="en-US" sz="2400" i="1" dirty="0" smtClean="0"/>
              <a:t>NB: This is not to endorse any particular view of EAP teaching, but merely to describe the situation at the time of the case study presented here.</a:t>
            </a:r>
            <a:endParaRPr lang="en-US" sz="2400" i="1" dirty="0"/>
          </a:p>
        </p:txBody>
      </p:sp>
    </p:spTree>
    <p:extLst>
      <p:ext uri="{BB962C8B-B14F-4D97-AF65-F5344CB8AC3E}">
        <p14:creationId xmlns:p14="http://schemas.microsoft.com/office/powerpoint/2010/main" val="9140599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pPr eaLnBrk="1" hangingPunct="1"/>
            <a:r>
              <a:rPr lang="en-GB" sz="3200" dirty="0">
                <a:latin typeface="Calibri" charset="0"/>
              </a:rPr>
              <a:t>I</a:t>
            </a:r>
            <a:r>
              <a:rPr lang="en-GB" sz="3200" dirty="0" smtClean="0">
                <a:latin typeface="Calibri" charset="0"/>
              </a:rPr>
              <a:t>ntegrating research and pedagogy      </a:t>
            </a:r>
            <a:br>
              <a:rPr lang="en-GB" sz="3200" dirty="0" smtClean="0">
                <a:latin typeface="Calibri" charset="0"/>
              </a:rPr>
            </a:br>
            <a:r>
              <a:rPr lang="en-GB" sz="3200" dirty="0" smtClean="0">
                <a:latin typeface="Calibri" charset="0"/>
              </a:rPr>
              <a:t>Case study 1</a:t>
            </a:r>
            <a:endParaRPr lang="en-GB" sz="3200" dirty="0">
              <a:latin typeface="Calibri" charset="0"/>
            </a:endParaRPr>
          </a:p>
        </p:txBody>
      </p:sp>
      <p:sp>
        <p:nvSpPr>
          <p:cNvPr id="18435" name="Rectangle 3"/>
          <p:cNvSpPr>
            <a:spLocks noGrp="1" noChangeArrowheads="1"/>
          </p:cNvSpPr>
          <p:nvPr>
            <p:ph idx="1"/>
          </p:nvPr>
        </p:nvSpPr>
        <p:spPr/>
        <p:txBody>
          <a:bodyPr>
            <a:normAutofit/>
          </a:bodyPr>
          <a:lstStyle/>
          <a:p>
            <a:pPr marL="0" indent="0" eaLnBrk="1" hangingPunct="1">
              <a:lnSpc>
                <a:spcPct val="80000"/>
              </a:lnSpc>
              <a:buNone/>
            </a:pPr>
            <a:r>
              <a:rPr lang="en-GB" sz="2800" dirty="0"/>
              <a:t>My situation: </a:t>
            </a:r>
          </a:p>
          <a:p>
            <a:pPr lvl="1" eaLnBrk="1" hangingPunct="1">
              <a:lnSpc>
                <a:spcPct val="80000"/>
              </a:lnSpc>
            </a:pPr>
            <a:r>
              <a:rPr lang="en-GB" dirty="0"/>
              <a:t>a very intensive 10-week pre-sessional course teaching English for Academic Purposes (EAP</a:t>
            </a:r>
            <a:r>
              <a:rPr lang="en-GB" dirty="0" smtClean="0"/>
              <a:t>)</a:t>
            </a:r>
          </a:p>
          <a:p>
            <a:pPr lvl="1" eaLnBrk="1" hangingPunct="1">
              <a:lnSpc>
                <a:spcPct val="80000"/>
              </a:lnSpc>
            </a:pPr>
            <a:r>
              <a:rPr lang="en-GB" dirty="0" smtClean="0"/>
              <a:t>84 </a:t>
            </a:r>
            <a:r>
              <a:rPr lang="en-GB" dirty="0"/>
              <a:t>students from all over the </a:t>
            </a:r>
            <a:r>
              <a:rPr lang="en-GB" dirty="0" smtClean="0"/>
              <a:t>world</a:t>
            </a:r>
          </a:p>
          <a:p>
            <a:pPr lvl="1" eaLnBrk="1" hangingPunct="1">
              <a:lnSpc>
                <a:spcPct val="80000"/>
              </a:lnSpc>
            </a:pPr>
            <a:r>
              <a:rPr lang="en-GB" dirty="0" smtClean="0"/>
              <a:t>7 teachers</a:t>
            </a:r>
          </a:p>
          <a:p>
            <a:pPr lvl="1" eaLnBrk="1" hangingPunct="1">
              <a:lnSpc>
                <a:spcPct val="80000"/>
              </a:lnSpc>
            </a:pPr>
            <a:r>
              <a:rPr lang="en-GB" dirty="0" smtClean="0"/>
              <a:t>Goal </a:t>
            </a:r>
            <a:r>
              <a:rPr lang="en-GB" dirty="0"/>
              <a:t>oriented; high stakes; limited time span</a:t>
            </a:r>
          </a:p>
          <a:p>
            <a:pPr marL="0" indent="0" eaLnBrk="1" hangingPunct="1">
              <a:lnSpc>
                <a:spcPct val="80000"/>
              </a:lnSpc>
              <a:buNone/>
            </a:pPr>
            <a:r>
              <a:rPr lang="en-GB" sz="2800" dirty="0" smtClean="0"/>
              <a:t>Participants</a:t>
            </a:r>
            <a:r>
              <a:rPr lang="en-GB" sz="2800" dirty="0"/>
              <a:t>: </a:t>
            </a:r>
          </a:p>
          <a:p>
            <a:pPr lvl="1" eaLnBrk="1" hangingPunct="1">
              <a:lnSpc>
                <a:spcPct val="80000"/>
              </a:lnSpc>
            </a:pPr>
            <a:r>
              <a:rPr lang="en-GB" dirty="0"/>
              <a:t>The teachers: John and </a:t>
            </a:r>
            <a:r>
              <a:rPr lang="en-GB" dirty="0" smtClean="0"/>
              <a:t>Kay</a:t>
            </a:r>
          </a:p>
          <a:p>
            <a:pPr lvl="1" eaLnBrk="1" hangingPunct="1">
              <a:lnSpc>
                <a:spcPct val="80000"/>
              </a:lnSpc>
            </a:pPr>
            <a:r>
              <a:rPr lang="en-GB" dirty="0" smtClean="0"/>
              <a:t>The learners (Cheer, Meow, </a:t>
            </a:r>
            <a:r>
              <a:rPr lang="en-GB" dirty="0" err="1" smtClean="0"/>
              <a:t>Kae</a:t>
            </a:r>
            <a:r>
              <a:rPr lang="en-GB" dirty="0" smtClean="0"/>
              <a:t>, Gina, Ken, Lynne)</a:t>
            </a:r>
            <a:endParaRPr lang="en-GB" sz="2400" dirty="0">
              <a:latin typeface="Constantia" charset="0"/>
            </a:endParaRPr>
          </a:p>
          <a:p>
            <a:pPr marL="457200" lvl="1" indent="0" eaLnBrk="1" hangingPunct="1">
              <a:lnSpc>
                <a:spcPct val="80000"/>
              </a:lnSpc>
              <a:buNone/>
            </a:pPr>
            <a:r>
              <a:rPr lang="en-GB" sz="2400" i="1" dirty="0" smtClean="0">
                <a:latin typeface="Constantia" charset="0"/>
              </a:rPr>
              <a:t>Names chosen by the participants (pseudonyms) are used </a:t>
            </a:r>
            <a:endParaRPr lang="en-GB" i="1" dirty="0" smtClean="0"/>
          </a:p>
        </p:txBody>
      </p:sp>
    </p:spTree>
    <p:extLst>
      <p:ext uri="{BB962C8B-B14F-4D97-AF65-F5344CB8AC3E}">
        <p14:creationId xmlns:p14="http://schemas.microsoft.com/office/powerpoint/2010/main" val="2325708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1: weaving EP into EAP</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Teachers and students worked together to identify what puzzled them about their language learning experiences</a:t>
            </a:r>
          </a:p>
          <a:p>
            <a:r>
              <a:rPr lang="en-US" sz="2800" dirty="0" smtClean="0"/>
              <a:t>They wove this into the pre-existing project work so that the focus of investigations was the puzzling generated by the students</a:t>
            </a:r>
          </a:p>
          <a:p>
            <a:r>
              <a:rPr lang="en-US" sz="2800" dirty="0" smtClean="0"/>
              <a:t>They shared control of the classes with the students (</a:t>
            </a:r>
            <a:r>
              <a:rPr lang="en-US" sz="2800" dirty="0" err="1" smtClean="0"/>
              <a:t>Allwright</a:t>
            </a:r>
            <a:r>
              <a:rPr lang="en-US" sz="2800" dirty="0" smtClean="0"/>
              <a:t>, 2005; </a:t>
            </a:r>
            <a:r>
              <a:rPr lang="en-US" sz="2800" dirty="0" err="1" smtClean="0"/>
              <a:t>Freire</a:t>
            </a:r>
            <a:r>
              <a:rPr lang="en-US" sz="2800" dirty="0" smtClean="0"/>
              <a:t>, 1973) in a form of ‘inquiry as stance’ (Cochran-Smith &amp; Lytle, 2009). This in turn led to scholarship (Shulman, 2000) and further research (see Hanks, Forthcoming).</a:t>
            </a:r>
          </a:p>
          <a:p>
            <a:endParaRPr lang="en-US" dirty="0" smtClean="0"/>
          </a:p>
          <a:p>
            <a:endParaRPr lang="en-US" dirty="0"/>
          </a:p>
        </p:txBody>
      </p:sp>
    </p:spTree>
    <p:extLst>
      <p:ext uri="{BB962C8B-B14F-4D97-AF65-F5344CB8AC3E}">
        <p14:creationId xmlns:p14="http://schemas.microsoft.com/office/powerpoint/2010/main" val="41633050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354</TotalTime>
  <Words>3052</Words>
  <Application>Microsoft Macintosh PowerPoint</Application>
  <PresentationFormat>On-screen Show (4:3)</PresentationFormat>
  <Paragraphs>223</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Exploratory Practice: Integrating Research and Pedagogy in EAP</vt:lpstr>
      <vt:lpstr>A starting point</vt:lpstr>
      <vt:lpstr>EP is process-oriented  (Breen, 2006) </vt:lpstr>
      <vt:lpstr>Integrating Research and Pedagogy…</vt:lpstr>
      <vt:lpstr>English for Academic Purposes Pedagogy</vt:lpstr>
      <vt:lpstr>Pre-sessional programmes</vt:lpstr>
      <vt:lpstr>EAP Projects</vt:lpstr>
      <vt:lpstr>Integrating research and pedagogy       Case study 1</vt:lpstr>
      <vt:lpstr>Case Study 1: weaving EP into EAP</vt:lpstr>
      <vt:lpstr>What about the learners?</vt:lpstr>
      <vt:lpstr>Would you like to try it?</vt:lpstr>
      <vt:lpstr>The case study: EP in EAP</vt:lpstr>
      <vt:lpstr>Practising key academic skills</vt:lpstr>
      <vt:lpstr>Relevance</vt:lpstr>
      <vt:lpstr>Learner puzzles</vt:lpstr>
      <vt:lpstr>PowerPoint Presentation</vt:lpstr>
      <vt:lpstr>The poster presentations (after 4 weeks)</vt:lpstr>
      <vt:lpstr>Sharing puzzles, sharing understandings</vt:lpstr>
      <vt:lpstr>Why can’t I concentrate…?</vt:lpstr>
      <vt:lpstr>What did the students think?</vt:lpstr>
      <vt:lpstr>Reflecting on EP</vt:lpstr>
      <vt:lpstr>PowerPoint Presentation</vt:lpstr>
      <vt:lpstr>What about ‘the academy’?</vt:lpstr>
      <vt:lpstr>Case study 2: an EAP teacher developing her scholarship</vt:lpstr>
      <vt:lpstr>From puzzling alone to sharing puzzlement </vt:lpstr>
      <vt:lpstr>Sustainable Scholarship and Research </vt:lpstr>
      <vt:lpstr>Mentors and ‘femtors’</vt:lpstr>
      <vt:lpstr>Exploratory Practice  in Language Teaching (Hanks, 2017a)</vt:lpstr>
      <vt:lpstr>Epistemological and Practical Challenges</vt:lpstr>
      <vt:lpstr>PowerPoint Presentation</vt:lpstr>
      <vt:lpstr>Critical questions</vt:lpstr>
      <vt:lpstr>Concluding remarks</vt:lpstr>
      <vt:lpstr>Where can practitioners publish their work?</vt:lpstr>
      <vt:lpstr>Could learners as well as teachers publish?</vt:lpstr>
      <vt:lpstr>Could learners, students and teachers publish their work in more creative ways?</vt:lpstr>
      <vt:lpstr>Thank you!</vt:lpstr>
      <vt:lpstr>References </vt:lpstr>
      <vt:lpstr>References (continued)</vt:lpstr>
      <vt:lpstr>References (continued)</vt:lpstr>
      <vt:lpstr>References (continued)</vt:lpstr>
      <vt:lpstr>References (continued)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Research &amp; Pedagogy: An Exploratory Practice Approach</dc:title>
  <dc:creator>Judith Hanks</dc:creator>
  <cp:lastModifiedBy>Richard Smith</cp:lastModifiedBy>
  <cp:revision>14</cp:revision>
  <cp:lastPrinted>2018-02-27T12:40:50Z</cp:lastPrinted>
  <dcterms:created xsi:type="dcterms:W3CDTF">2017-08-31T07:14:44Z</dcterms:created>
  <dcterms:modified xsi:type="dcterms:W3CDTF">2018-02-27T17:39:55Z</dcterms:modified>
</cp:coreProperties>
</file>