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8"/>
  </p:notesMasterIdLst>
  <p:sldIdLst>
    <p:sldId id="281" r:id="rId3"/>
    <p:sldId id="285" r:id="rId4"/>
    <p:sldId id="283" r:id="rId5"/>
    <p:sldId id="315" r:id="rId6"/>
    <p:sldId id="267" r:id="rId7"/>
    <p:sldId id="269" r:id="rId8"/>
    <p:sldId id="279" r:id="rId9"/>
    <p:sldId id="295" r:id="rId10"/>
    <p:sldId id="286" r:id="rId11"/>
    <p:sldId id="314" r:id="rId12"/>
    <p:sldId id="287" r:id="rId13"/>
    <p:sldId id="296" r:id="rId14"/>
    <p:sldId id="288" r:id="rId15"/>
    <p:sldId id="290" r:id="rId16"/>
    <p:sldId id="289" r:id="rId17"/>
    <p:sldId id="291" r:id="rId18"/>
    <p:sldId id="294" r:id="rId19"/>
    <p:sldId id="297" r:id="rId20"/>
    <p:sldId id="298" r:id="rId21"/>
    <p:sldId id="299" r:id="rId22"/>
    <p:sldId id="300" r:id="rId23"/>
    <p:sldId id="301" r:id="rId24"/>
    <p:sldId id="303" r:id="rId25"/>
    <p:sldId id="302" r:id="rId26"/>
    <p:sldId id="259" r:id="rId27"/>
    <p:sldId id="271" r:id="rId28"/>
    <p:sldId id="272" r:id="rId29"/>
    <p:sldId id="273" r:id="rId30"/>
    <p:sldId id="275" r:id="rId31"/>
    <p:sldId id="274" r:id="rId32"/>
    <p:sldId id="277" r:id="rId33"/>
    <p:sldId id="276" r:id="rId34"/>
    <p:sldId id="278" r:id="rId35"/>
    <p:sldId id="304" r:id="rId36"/>
    <p:sldId id="310" r:id="rId37"/>
    <p:sldId id="311" r:id="rId38"/>
    <p:sldId id="307" r:id="rId39"/>
    <p:sldId id="308" r:id="rId40"/>
    <p:sldId id="309" r:id="rId41"/>
    <p:sldId id="280" r:id="rId42"/>
    <p:sldId id="293" r:id="rId43"/>
    <p:sldId id="312" r:id="rId44"/>
    <p:sldId id="305" r:id="rId45"/>
    <p:sldId id="313" r:id="rId46"/>
    <p:sldId id="306" r:id="rId4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therington Sian" initials="E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1EBD71"/>
    <a:srgbClr val="1872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3" autoAdjust="0"/>
    <p:restoredTop sz="90841" autoAdjust="0"/>
  </p:normalViewPr>
  <p:slideViewPr>
    <p:cSldViewPr snapToGrid="0">
      <p:cViewPr varScale="1">
        <p:scale>
          <a:sx n="77" d="100"/>
          <a:sy n="77" d="100"/>
        </p:scale>
        <p:origin x="126" y="52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B1EED-6FED-4343-898D-1EB5E909E14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A35CFAE-D936-43DA-86ED-B4B7DD09F3B2}">
      <dgm:prSet/>
      <dgm:spPr/>
      <dgm:t>
        <a:bodyPr/>
        <a:lstStyle/>
        <a:p>
          <a:r>
            <a:rPr lang="en-GB"/>
            <a:t>Interview data – transcribe from audio (selected parts)</a:t>
          </a:r>
          <a:endParaRPr lang="en-US"/>
        </a:p>
      </dgm:t>
    </dgm:pt>
    <dgm:pt modelId="{D251B8E4-AFA8-43F5-A400-3A241FA0E847}" type="parTrans" cxnId="{74C2F379-6081-4437-AFA2-8BFAE37BA7A2}">
      <dgm:prSet/>
      <dgm:spPr/>
      <dgm:t>
        <a:bodyPr/>
        <a:lstStyle/>
        <a:p>
          <a:endParaRPr lang="en-US"/>
        </a:p>
      </dgm:t>
    </dgm:pt>
    <dgm:pt modelId="{9CDA87FF-57B3-4485-9808-ECC29746C773}" type="sibTrans" cxnId="{74C2F379-6081-4437-AFA2-8BFAE37BA7A2}">
      <dgm:prSet/>
      <dgm:spPr/>
      <dgm:t>
        <a:bodyPr/>
        <a:lstStyle/>
        <a:p>
          <a:endParaRPr lang="en-US"/>
        </a:p>
      </dgm:t>
    </dgm:pt>
    <dgm:pt modelId="{3E99AE4E-494B-451E-9C48-4EDB81536B70}">
      <dgm:prSet/>
      <dgm:spPr/>
      <dgm:t>
        <a:bodyPr/>
        <a:lstStyle/>
        <a:p>
          <a:r>
            <a:rPr lang="en-GB" dirty="0"/>
            <a:t>Notes : identify key parts </a:t>
          </a:r>
          <a:endParaRPr lang="en-US" dirty="0"/>
        </a:p>
      </dgm:t>
    </dgm:pt>
    <dgm:pt modelId="{330C82BA-DFB5-40B6-AC70-407E57E455F3}" type="parTrans" cxnId="{02111EF9-C542-4864-B84F-7CF83EDA2CB5}">
      <dgm:prSet/>
      <dgm:spPr/>
      <dgm:t>
        <a:bodyPr/>
        <a:lstStyle/>
        <a:p>
          <a:endParaRPr lang="en-US"/>
        </a:p>
      </dgm:t>
    </dgm:pt>
    <dgm:pt modelId="{3239104C-B1F6-463B-96C0-73BA1B9E304E}" type="sibTrans" cxnId="{02111EF9-C542-4864-B84F-7CF83EDA2CB5}">
      <dgm:prSet/>
      <dgm:spPr/>
      <dgm:t>
        <a:bodyPr/>
        <a:lstStyle/>
        <a:p>
          <a:endParaRPr lang="en-US"/>
        </a:p>
      </dgm:t>
    </dgm:pt>
    <dgm:pt modelId="{BD1DFB37-C190-4AF4-B87F-BFD75F2781D1}">
      <dgm:prSet/>
      <dgm:spPr/>
      <dgm:t>
        <a:bodyPr/>
        <a:lstStyle/>
        <a:p>
          <a:r>
            <a:rPr lang="en-GB" dirty="0"/>
            <a:t>Survey data: open ended items – collate answers  </a:t>
          </a:r>
          <a:endParaRPr lang="en-US" dirty="0"/>
        </a:p>
      </dgm:t>
    </dgm:pt>
    <dgm:pt modelId="{A3F7A534-5EFE-4019-98FD-2F5E4B51E5CD}" type="parTrans" cxnId="{7522F9E3-9322-42ED-AFBD-A206EA6744E7}">
      <dgm:prSet/>
      <dgm:spPr/>
      <dgm:t>
        <a:bodyPr/>
        <a:lstStyle/>
        <a:p>
          <a:endParaRPr lang="en-US"/>
        </a:p>
      </dgm:t>
    </dgm:pt>
    <dgm:pt modelId="{DE1B7F67-6C42-421B-9F0B-6C9598F33251}" type="sibTrans" cxnId="{7522F9E3-9322-42ED-AFBD-A206EA6744E7}">
      <dgm:prSet/>
      <dgm:spPr/>
      <dgm:t>
        <a:bodyPr/>
        <a:lstStyle/>
        <a:p>
          <a:endParaRPr lang="en-US"/>
        </a:p>
      </dgm:t>
    </dgm:pt>
    <dgm:pt modelId="{E6F57BF5-27F9-4427-9B83-FCF9B0FE2D3E}">
      <dgm:prSet/>
      <dgm:spPr/>
      <dgm:t>
        <a:bodyPr/>
        <a:lstStyle/>
        <a:p>
          <a:r>
            <a:rPr lang="en-GB" dirty="0"/>
            <a:t>Reflections: identify key parts </a:t>
          </a:r>
          <a:endParaRPr lang="en-US" dirty="0"/>
        </a:p>
      </dgm:t>
    </dgm:pt>
    <dgm:pt modelId="{D28B4254-B432-48A3-AA6C-AE3898A0F649}" type="parTrans" cxnId="{D3033134-A6C6-43FB-B4C5-DECB66B7EEED}">
      <dgm:prSet/>
      <dgm:spPr/>
      <dgm:t>
        <a:bodyPr/>
        <a:lstStyle/>
        <a:p>
          <a:endParaRPr lang="en-US"/>
        </a:p>
      </dgm:t>
    </dgm:pt>
    <dgm:pt modelId="{FCC19130-C35D-4185-8D32-F960A5068E20}" type="sibTrans" cxnId="{D3033134-A6C6-43FB-B4C5-DECB66B7EEED}">
      <dgm:prSet/>
      <dgm:spPr/>
      <dgm:t>
        <a:bodyPr/>
        <a:lstStyle/>
        <a:p>
          <a:endParaRPr lang="en-US"/>
        </a:p>
      </dgm:t>
    </dgm:pt>
    <dgm:pt modelId="{105C37D8-0145-4DF1-9C8D-16B35BB955CB}" type="pres">
      <dgm:prSet presAssocID="{050B1EED-6FED-4343-898D-1EB5E909E141}" presName="root" presStyleCnt="0">
        <dgm:presLayoutVars>
          <dgm:dir/>
          <dgm:resizeHandles val="exact"/>
        </dgm:presLayoutVars>
      </dgm:prSet>
      <dgm:spPr/>
    </dgm:pt>
    <dgm:pt modelId="{6A1AB950-0DD2-4BB6-A5E4-EB6A440913FC}" type="pres">
      <dgm:prSet presAssocID="{1A35CFAE-D936-43DA-86ED-B4B7DD09F3B2}" presName="compNode" presStyleCnt="0"/>
      <dgm:spPr/>
    </dgm:pt>
    <dgm:pt modelId="{C1948BEA-0BB5-4B68-9273-6BEA9767E969}" type="pres">
      <dgm:prSet presAssocID="{1A35CFAE-D936-43DA-86ED-B4B7DD09F3B2}" presName="bgRect" presStyleLbl="bgShp" presStyleIdx="0" presStyleCnt="4"/>
      <dgm:spPr/>
    </dgm:pt>
    <dgm:pt modelId="{1E83DA85-671C-41C4-922B-27938898F8EC}" type="pres">
      <dgm:prSet presAssocID="{1A35CFAE-D936-43DA-86ED-B4B7DD09F3B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dcast"/>
        </a:ext>
      </dgm:extLst>
    </dgm:pt>
    <dgm:pt modelId="{E4B94730-AD18-474B-B830-178148346E5E}" type="pres">
      <dgm:prSet presAssocID="{1A35CFAE-D936-43DA-86ED-B4B7DD09F3B2}" presName="spaceRect" presStyleCnt="0"/>
      <dgm:spPr/>
    </dgm:pt>
    <dgm:pt modelId="{556BC168-4A09-4B78-8649-B57662B47580}" type="pres">
      <dgm:prSet presAssocID="{1A35CFAE-D936-43DA-86ED-B4B7DD09F3B2}" presName="parTx" presStyleLbl="revTx" presStyleIdx="0" presStyleCnt="4">
        <dgm:presLayoutVars>
          <dgm:chMax val="0"/>
          <dgm:chPref val="0"/>
        </dgm:presLayoutVars>
      </dgm:prSet>
      <dgm:spPr/>
    </dgm:pt>
    <dgm:pt modelId="{DDA77829-FBAD-49A2-BAE9-9848269F6A73}" type="pres">
      <dgm:prSet presAssocID="{9CDA87FF-57B3-4485-9808-ECC29746C773}" presName="sibTrans" presStyleCnt="0"/>
      <dgm:spPr/>
    </dgm:pt>
    <dgm:pt modelId="{7761DD25-4820-435D-BFED-5786C04DAA43}" type="pres">
      <dgm:prSet presAssocID="{3E99AE4E-494B-451E-9C48-4EDB81536B70}" presName="compNode" presStyleCnt="0"/>
      <dgm:spPr/>
    </dgm:pt>
    <dgm:pt modelId="{06FB4244-D093-427B-82D7-410F72AAC48D}" type="pres">
      <dgm:prSet presAssocID="{3E99AE4E-494B-451E-9C48-4EDB81536B70}" presName="bgRect" presStyleLbl="bgShp" presStyleIdx="1" presStyleCnt="4" custLinFactNeighborX="0" custLinFactNeighborY="998"/>
      <dgm:spPr/>
    </dgm:pt>
    <dgm:pt modelId="{9A38314D-FCF9-4DF4-AECD-A6D082010786}" type="pres">
      <dgm:prSet presAssocID="{3E99AE4E-494B-451E-9C48-4EDB81536B7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clip"/>
        </a:ext>
      </dgm:extLst>
    </dgm:pt>
    <dgm:pt modelId="{56A1DB06-3395-451B-91EA-1D8746865DA6}" type="pres">
      <dgm:prSet presAssocID="{3E99AE4E-494B-451E-9C48-4EDB81536B70}" presName="spaceRect" presStyleCnt="0"/>
      <dgm:spPr/>
    </dgm:pt>
    <dgm:pt modelId="{002DAD73-8CA7-460F-9A92-D3AECC29810D}" type="pres">
      <dgm:prSet presAssocID="{3E99AE4E-494B-451E-9C48-4EDB81536B70}" presName="parTx" presStyleLbl="revTx" presStyleIdx="1" presStyleCnt="4">
        <dgm:presLayoutVars>
          <dgm:chMax val="0"/>
          <dgm:chPref val="0"/>
        </dgm:presLayoutVars>
      </dgm:prSet>
      <dgm:spPr/>
    </dgm:pt>
    <dgm:pt modelId="{71740AD6-B85A-4D83-8384-F0BF8ABF282B}" type="pres">
      <dgm:prSet presAssocID="{3239104C-B1F6-463B-96C0-73BA1B9E304E}" presName="sibTrans" presStyleCnt="0"/>
      <dgm:spPr/>
    </dgm:pt>
    <dgm:pt modelId="{DA88DFA8-1281-4BAD-8602-D9DE4BAFF054}" type="pres">
      <dgm:prSet presAssocID="{BD1DFB37-C190-4AF4-B87F-BFD75F2781D1}" presName="compNode" presStyleCnt="0"/>
      <dgm:spPr/>
    </dgm:pt>
    <dgm:pt modelId="{B5B9545C-6EE8-4A81-BB22-011B266162A4}" type="pres">
      <dgm:prSet presAssocID="{BD1DFB37-C190-4AF4-B87F-BFD75F2781D1}" presName="bgRect" presStyleLbl="bgShp" presStyleIdx="2" presStyleCnt="4"/>
      <dgm:spPr/>
    </dgm:pt>
    <dgm:pt modelId="{6AA07A43-9979-41A6-A0D4-5B956C7E4A22}" type="pres">
      <dgm:prSet presAssocID="{BD1DFB37-C190-4AF4-B87F-BFD75F2781D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12511975-6069-4106-BF98-76EDA9BECCFE}" type="pres">
      <dgm:prSet presAssocID="{BD1DFB37-C190-4AF4-B87F-BFD75F2781D1}" presName="spaceRect" presStyleCnt="0"/>
      <dgm:spPr/>
    </dgm:pt>
    <dgm:pt modelId="{3F58F396-8DFB-4A98-B5B7-12B53AF48424}" type="pres">
      <dgm:prSet presAssocID="{BD1DFB37-C190-4AF4-B87F-BFD75F2781D1}" presName="parTx" presStyleLbl="revTx" presStyleIdx="2" presStyleCnt="4">
        <dgm:presLayoutVars>
          <dgm:chMax val="0"/>
          <dgm:chPref val="0"/>
        </dgm:presLayoutVars>
      </dgm:prSet>
      <dgm:spPr/>
    </dgm:pt>
    <dgm:pt modelId="{BA7B333D-08CA-43ED-849E-CDA0FFEA990B}" type="pres">
      <dgm:prSet presAssocID="{DE1B7F67-6C42-421B-9F0B-6C9598F33251}" presName="sibTrans" presStyleCnt="0"/>
      <dgm:spPr/>
    </dgm:pt>
    <dgm:pt modelId="{8446B2BD-28E3-4180-A769-0125EDF19252}" type="pres">
      <dgm:prSet presAssocID="{E6F57BF5-27F9-4427-9B83-FCF9B0FE2D3E}" presName="compNode" presStyleCnt="0"/>
      <dgm:spPr/>
    </dgm:pt>
    <dgm:pt modelId="{B28A09A0-9752-408B-9F47-507278C2ACF6}" type="pres">
      <dgm:prSet presAssocID="{E6F57BF5-27F9-4427-9B83-FCF9B0FE2D3E}" presName="bgRect" presStyleLbl="bgShp" presStyleIdx="3" presStyleCnt="4"/>
      <dgm:spPr/>
    </dgm:pt>
    <dgm:pt modelId="{9A0AC0F6-6AAC-47DC-B4DD-6A137992AB64}" type="pres">
      <dgm:prSet presAssocID="{E6F57BF5-27F9-4427-9B83-FCF9B0FE2D3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ought bubble"/>
        </a:ext>
      </dgm:extLst>
    </dgm:pt>
    <dgm:pt modelId="{CE849DB8-4640-49F5-A6DF-004D0478593C}" type="pres">
      <dgm:prSet presAssocID="{E6F57BF5-27F9-4427-9B83-FCF9B0FE2D3E}" presName="spaceRect" presStyleCnt="0"/>
      <dgm:spPr/>
    </dgm:pt>
    <dgm:pt modelId="{81279E10-B0D3-4C28-83CE-B1D87B8D16AD}" type="pres">
      <dgm:prSet presAssocID="{E6F57BF5-27F9-4427-9B83-FCF9B0FE2D3E}" presName="parTx" presStyleLbl="revTx" presStyleIdx="3" presStyleCnt="4">
        <dgm:presLayoutVars>
          <dgm:chMax val="0"/>
          <dgm:chPref val="0"/>
        </dgm:presLayoutVars>
      </dgm:prSet>
      <dgm:spPr/>
    </dgm:pt>
  </dgm:ptLst>
  <dgm:cxnLst>
    <dgm:cxn modelId="{EFEFE124-FA76-4D78-A9DB-7B12377D64DE}" type="presOf" srcId="{3E99AE4E-494B-451E-9C48-4EDB81536B70}" destId="{002DAD73-8CA7-460F-9A92-D3AECC29810D}" srcOrd="0" destOrd="0" presId="urn:microsoft.com/office/officeart/2018/2/layout/IconVerticalSolidList"/>
    <dgm:cxn modelId="{D3033134-A6C6-43FB-B4C5-DECB66B7EEED}" srcId="{050B1EED-6FED-4343-898D-1EB5E909E141}" destId="{E6F57BF5-27F9-4427-9B83-FCF9B0FE2D3E}" srcOrd="3" destOrd="0" parTransId="{D28B4254-B432-48A3-AA6C-AE3898A0F649}" sibTransId="{FCC19130-C35D-4185-8D32-F960A5068E20}"/>
    <dgm:cxn modelId="{81FB7969-E236-426E-8C9C-774D3FF0A70A}" type="presOf" srcId="{BD1DFB37-C190-4AF4-B87F-BFD75F2781D1}" destId="{3F58F396-8DFB-4A98-B5B7-12B53AF48424}" srcOrd="0" destOrd="0" presId="urn:microsoft.com/office/officeart/2018/2/layout/IconVerticalSolidList"/>
    <dgm:cxn modelId="{74C2F379-6081-4437-AFA2-8BFAE37BA7A2}" srcId="{050B1EED-6FED-4343-898D-1EB5E909E141}" destId="{1A35CFAE-D936-43DA-86ED-B4B7DD09F3B2}" srcOrd="0" destOrd="0" parTransId="{D251B8E4-AFA8-43F5-A400-3A241FA0E847}" sibTransId="{9CDA87FF-57B3-4485-9808-ECC29746C773}"/>
    <dgm:cxn modelId="{208E1BB0-2534-460D-835E-6356CDCDFD5B}" type="presOf" srcId="{1A35CFAE-D936-43DA-86ED-B4B7DD09F3B2}" destId="{556BC168-4A09-4B78-8649-B57662B47580}" srcOrd="0" destOrd="0" presId="urn:microsoft.com/office/officeart/2018/2/layout/IconVerticalSolidList"/>
    <dgm:cxn modelId="{2DB626D7-47C9-4A48-87B6-A61CFB65FF93}" type="presOf" srcId="{E6F57BF5-27F9-4427-9B83-FCF9B0FE2D3E}" destId="{81279E10-B0D3-4C28-83CE-B1D87B8D16AD}" srcOrd="0" destOrd="0" presId="urn:microsoft.com/office/officeart/2018/2/layout/IconVerticalSolidList"/>
    <dgm:cxn modelId="{7522F9E3-9322-42ED-AFBD-A206EA6744E7}" srcId="{050B1EED-6FED-4343-898D-1EB5E909E141}" destId="{BD1DFB37-C190-4AF4-B87F-BFD75F2781D1}" srcOrd="2" destOrd="0" parTransId="{A3F7A534-5EFE-4019-98FD-2F5E4B51E5CD}" sibTransId="{DE1B7F67-6C42-421B-9F0B-6C9598F33251}"/>
    <dgm:cxn modelId="{5666BCF3-FFB9-4AF4-A148-56A80921B301}" type="presOf" srcId="{050B1EED-6FED-4343-898D-1EB5E909E141}" destId="{105C37D8-0145-4DF1-9C8D-16B35BB955CB}" srcOrd="0" destOrd="0" presId="urn:microsoft.com/office/officeart/2018/2/layout/IconVerticalSolidList"/>
    <dgm:cxn modelId="{02111EF9-C542-4864-B84F-7CF83EDA2CB5}" srcId="{050B1EED-6FED-4343-898D-1EB5E909E141}" destId="{3E99AE4E-494B-451E-9C48-4EDB81536B70}" srcOrd="1" destOrd="0" parTransId="{330C82BA-DFB5-40B6-AC70-407E57E455F3}" sibTransId="{3239104C-B1F6-463B-96C0-73BA1B9E304E}"/>
    <dgm:cxn modelId="{CE6CA807-A896-4A05-AA71-4D740DB659F5}" type="presParOf" srcId="{105C37D8-0145-4DF1-9C8D-16B35BB955CB}" destId="{6A1AB950-0DD2-4BB6-A5E4-EB6A440913FC}" srcOrd="0" destOrd="0" presId="urn:microsoft.com/office/officeart/2018/2/layout/IconVerticalSolidList"/>
    <dgm:cxn modelId="{44CAEF7F-5779-4435-B813-496F5EBAB843}" type="presParOf" srcId="{6A1AB950-0DD2-4BB6-A5E4-EB6A440913FC}" destId="{C1948BEA-0BB5-4B68-9273-6BEA9767E969}" srcOrd="0" destOrd="0" presId="urn:microsoft.com/office/officeart/2018/2/layout/IconVerticalSolidList"/>
    <dgm:cxn modelId="{B2BDC2C2-994A-4674-8969-68FE1B071CFA}" type="presParOf" srcId="{6A1AB950-0DD2-4BB6-A5E4-EB6A440913FC}" destId="{1E83DA85-671C-41C4-922B-27938898F8EC}" srcOrd="1" destOrd="0" presId="urn:microsoft.com/office/officeart/2018/2/layout/IconVerticalSolidList"/>
    <dgm:cxn modelId="{4E97DC90-D112-45CB-8786-872F9570FE59}" type="presParOf" srcId="{6A1AB950-0DD2-4BB6-A5E4-EB6A440913FC}" destId="{E4B94730-AD18-474B-B830-178148346E5E}" srcOrd="2" destOrd="0" presId="urn:microsoft.com/office/officeart/2018/2/layout/IconVerticalSolidList"/>
    <dgm:cxn modelId="{7F00556B-B33A-4F68-96FA-5C8999E23BC3}" type="presParOf" srcId="{6A1AB950-0DD2-4BB6-A5E4-EB6A440913FC}" destId="{556BC168-4A09-4B78-8649-B57662B47580}" srcOrd="3" destOrd="0" presId="urn:microsoft.com/office/officeart/2018/2/layout/IconVerticalSolidList"/>
    <dgm:cxn modelId="{792EA3A3-01C4-41EF-A347-A241EC8EF390}" type="presParOf" srcId="{105C37D8-0145-4DF1-9C8D-16B35BB955CB}" destId="{DDA77829-FBAD-49A2-BAE9-9848269F6A73}" srcOrd="1" destOrd="0" presId="urn:microsoft.com/office/officeart/2018/2/layout/IconVerticalSolidList"/>
    <dgm:cxn modelId="{6AA9D6C1-5349-4ACC-A4D0-2CE69CF05251}" type="presParOf" srcId="{105C37D8-0145-4DF1-9C8D-16B35BB955CB}" destId="{7761DD25-4820-435D-BFED-5786C04DAA43}" srcOrd="2" destOrd="0" presId="urn:microsoft.com/office/officeart/2018/2/layout/IconVerticalSolidList"/>
    <dgm:cxn modelId="{F9EFEE88-44FD-4DD5-A646-38DD3EB75188}" type="presParOf" srcId="{7761DD25-4820-435D-BFED-5786C04DAA43}" destId="{06FB4244-D093-427B-82D7-410F72AAC48D}" srcOrd="0" destOrd="0" presId="urn:microsoft.com/office/officeart/2018/2/layout/IconVerticalSolidList"/>
    <dgm:cxn modelId="{116AC5C8-716F-4F8A-B9C8-92A575E547FD}" type="presParOf" srcId="{7761DD25-4820-435D-BFED-5786C04DAA43}" destId="{9A38314D-FCF9-4DF4-AECD-A6D082010786}" srcOrd="1" destOrd="0" presId="urn:microsoft.com/office/officeart/2018/2/layout/IconVerticalSolidList"/>
    <dgm:cxn modelId="{15ACC7D5-B20B-4081-B26D-9F570C7CCE4F}" type="presParOf" srcId="{7761DD25-4820-435D-BFED-5786C04DAA43}" destId="{56A1DB06-3395-451B-91EA-1D8746865DA6}" srcOrd="2" destOrd="0" presId="urn:microsoft.com/office/officeart/2018/2/layout/IconVerticalSolidList"/>
    <dgm:cxn modelId="{E49B53CD-D744-4C1B-86DB-8D228B7ED847}" type="presParOf" srcId="{7761DD25-4820-435D-BFED-5786C04DAA43}" destId="{002DAD73-8CA7-460F-9A92-D3AECC29810D}" srcOrd="3" destOrd="0" presId="urn:microsoft.com/office/officeart/2018/2/layout/IconVerticalSolidList"/>
    <dgm:cxn modelId="{99571733-175F-4388-B47F-961382F81D6F}" type="presParOf" srcId="{105C37D8-0145-4DF1-9C8D-16B35BB955CB}" destId="{71740AD6-B85A-4D83-8384-F0BF8ABF282B}" srcOrd="3" destOrd="0" presId="urn:microsoft.com/office/officeart/2018/2/layout/IconVerticalSolidList"/>
    <dgm:cxn modelId="{CFD69917-3387-4B1C-9D0C-44780A45CADC}" type="presParOf" srcId="{105C37D8-0145-4DF1-9C8D-16B35BB955CB}" destId="{DA88DFA8-1281-4BAD-8602-D9DE4BAFF054}" srcOrd="4" destOrd="0" presId="urn:microsoft.com/office/officeart/2018/2/layout/IconVerticalSolidList"/>
    <dgm:cxn modelId="{3D3E31CC-3EB1-4F23-90E0-837C63994AD7}" type="presParOf" srcId="{DA88DFA8-1281-4BAD-8602-D9DE4BAFF054}" destId="{B5B9545C-6EE8-4A81-BB22-011B266162A4}" srcOrd="0" destOrd="0" presId="urn:microsoft.com/office/officeart/2018/2/layout/IconVerticalSolidList"/>
    <dgm:cxn modelId="{A4F349E0-3D9A-4E09-B758-A7B5F3F92900}" type="presParOf" srcId="{DA88DFA8-1281-4BAD-8602-D9DE4BAFF054}" destId="{6AA07A43-9979-41A6-A0D4-5B956C7E4A22}" srcOrd="1" destOrd="0" presId="urn:microsoft.com/office/officeart/2018/2/layout/IconVerticalSolidList"/>
    <dgm:cxn modelId="{68783D43-5560-447A-AD37-3365D4D6A012}" type="presParOf" srcId="{DA88DFA8-1281-4BAD-8602-D9DE4BAFF054}" destId="{12511975-6069-4106-BF98-76EDA9BECCFE}" srcOrd="2" destOrd="0" presId="urn:microsoft.com/office/officeart/2018/2/layout/IconVerticalSolidList"/>
    <dgm:cxn modelId="{EB74EA12-DA67-40BF-9948-31CFE0D8D18C}" type="presParOf" srcId="{DA88DFA8-1281-4BAD-8602-D9DE4BAFF054}" destId="{3F58F396-8DFB-4A98-B5B7-12B53AF48424}" srcOrd="3" destOrd="0" presId="urn:microsoft.com/office/officeart/2018/2/layout/IconVerticalSolidList"/>
    <dgm:cxn modelId="{A53DF700-68B6-42B7-91F6-D5F55C774608}" type="presParOf" srcId="{105C37D8-0145-4DF1-9C8D-16B35BB955CB}" destId="{BA7B333D-08CA-43ED-849E-CDA0FFEA990B}" srcOrd="5" destOrd="0" presId="urn:microsoft.com/office/officeart/2018/2/layout/IconVerticalSolidList"/>
    <dgm:cxn modelId="{4573E005-B21E-4661-A57E-EEC368199774}" type="presParOf" srcId="{105C37D8-0145-4DF1-9C8D-16B35BB955CB}" destId="{8446B2BD-28E3-4180-A769-0125EDF19252}" srcOrd="6" destOrd="0" presId="urn:microsoft.com/office/officeart/2018/2/layout/IconVerticalSolidList"/>
    <dgm:cxn modelId="{DB374CD6-8DD4-4AD3-AEF5-4A10DAD162FD}" type="presParOf" srcId="{8446B2BD-28E3-4180-A769-0125EDF19252}" destId="{B28A09A0-9752-408B-9F47-507278C2ACF6}" srcOrd="0" destOrd="0" presId="urn:microsoft.com/office/officeart/2018/2/layout/IconVerticalSolidList"/>
    <dgm:cxn modelId="{87A80316-9F29-4629-96C8-53108CA22AF0}" type="presParOf" srcId="{8446B2BD-28E3-4180-A769-0125EDF19252}" destId="{9A0AC0F6-6AAC-47DC-B4DD-6A137992AB64}" srcOrd="1" destOrd="0" presId="urn:microsoft.com/office/officeart/2018/2/layout/IconVerticalSolidList"/>
    <dgm:cxn modelId="{9C449F90-74B6-4FC2-B276-7BA792206285}" type="presParOf" srcId="{8446B2BD-28E3-4180-A769-0125EDF19252}" destId="{CE849DB8-4640-49F5-A6DF-004D0478593C}" srcOrd="2" destOrd="0" presId="urn:microsoft.com/office/officeart/2018/2/layout/IconVerticalSolidList"/>
    <dgm:cxn modelId="{DBAC7C81-D923-4C3C-9E3D-C8066022E432}" type="presParOf" srcId="{8446B2BD-28E3-4180-A769-0125EDF19252}" destId="{81279E10-B0D3-4C28-83CE-B1D87B8D16A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41E310-B0CB-1343-B0CF-56D5B9C7AAC5}" type="doc">
      <dgm:prSet loTypeId="urn:microsoft.com/office/officeart/2009/3/layout/CircleRelationship" loCatId="" qsTypeId="urn:microsoft.com/office/officeart/2005/8/quickstyle/simple4" qsCatId="simple" csTypeId="urn:microsoft.com/office/officeart/2005/8/colors/accent1_2" csCatId="accent1" phldr="1"/>
      <dgm:spPr/>
      <dgm:t>
        <a:bodyPr/>
        <a:lstStyle/>
        <a:p>
          <a:endParaRPr lang="en-US"/>
        </a:p>
      </dgm:t>
    </dgm:pt>
    <dgm:pt modelId="{BF95D7F1-C633-AB4D-B198-92363827786D}">
      <dgm:prSet phldrT="[Text]" custT="1"/>
      <dgm:spPr/>
      <dgm:t>
        <a:bodyPr/>
        <a:lstStyle/>
        <a:p>
          <a:r>
            <a:rPr lang="en-US" sz="1400" dirty="0"/>
            <a:t>superheroes</a:t>
          </a:r>
        </a:p>
      </dgm:t>
    </dgm:pt>
    <dgm:pt modelId="{76A95F68-35FB-DC4F-9044-D5F95706F2AD}" type="parTrans" cxnId="{09B2338B-52B1-394D-91B2-09C724027C3D}">
      <dgm:prSet/>
      <dgm:spPr/>
      <dgm:t>
        <a:bodyPr/>
        <a:lstStyle/>
        <a:p>
          <a:endParaRPr lang="en-US"/>
        </a:p>
      </dgm:t>
    </dgm:pt>
    <dgm:pt modelId="{D7DDD698-69A7-154F-9807-525232427A6F}" type="sibTrans" cxnId="{09B2338B-52B1-394D-91B2-09C724027C3D}">
      <dgm:prSet/>
      <dgm:spPr/>
      <dgm:t>
        <a:bodyPr/>
        <a:lstStyle/>
        <a:p>
          <a:endParaRPr lang="en-US"/>
        </a:p>
      </dgm:t>
    </dgm:pt>
    <dgm:pt modelId="{D3B4C125-345E-8E45-BC55-ACE3968A440D}">
      <dgm:prSet phldrT="[Text]" custT="1"/>
      <dgm:spPr/>
      <dgm:t>
        <a:bodyPr/>
        <a:lstStyle/>
        <a:p>
          <a:r>
            <a:rPr lang="en-US" sz="2000" b="1" dirty="0"/>
            <a:t>The best teachers are</a:t>
          </a:r>
        </a:p>
      </dgm:t>
    </dgm:pt>
    <dgm:pt modelId="{F5AF971F-145F-2544-9647-FF632B367153}" type="parTrans" cxnId="{DA3B5A30-A1D5-A246-AE21-F11DA10C339E}">
      <dgm:prSet/>
      <dgm:spPr/>
      <dgm:t>
        <a:bodyPr/>
        <a:lstStyle/>
        <a:p>
          <a:endParaRPr lang="en-US"/>
        </a:p>
      </dgm:t>
    </dgm:pt>
    <dgm:pt modelId="{A14FCD97-31FB-B04E-8DAC-A3E2305FC7DF}" type="sibTrans" cxnId="{DA3B5A30-A1D5-A246-AE21-F11DA10C339E}">
      <dgm:prSet/>
      <dgm:spPr/>
      <dgm:t>
        <a:bodyPr/>
        <a:lstStyle/>
        <a:p>
          <a:endParaRPr lang="en-US"/>
        </a:p>
      </dgm:t>
    </dgm:pt>
    <dgm:pt modelId="{D490D661-277E-BF4C-910A-A1A60D14CFBB}">
      <dgm:prSet custT="1"/>
      <dgm:spPr/>
      <dgm:t>
        <a:bodyPr/>
        <a:lstStyle/>
        <a:p>
          <a:r>
            <a:rPr lang="en-US" sz="1400" dirty="0"/>
            <a:t>Kind caring </a:t>
          </a:r>
        </a:p>
      </dgm:t>
    </dgm:pt>
    <dgm:pt modelId="{C382DB82-1B30-E741-9E1D-7DD34F251238}" type="parTrans" cxnId="{8C0A86F5-3023-3D4A-B599-13089F13C2C6}">
      <dgm:prSet/>
      <dgm:spPr/>
      <dgm:t>
        <a:bodyPr/>
        <a:lstStyle/>
        <a:p>
          <a:endParaRPr lang="en-US"/>
        </a:p>
      </dgm:t>
    </dgm:pt>
    <dgm:pt modelId="{A1FD7423-C810-2849-843A-73790FD78EBD}" type="sibTrans" cxnId="{8C0A86F5-3023-3D4A-B599-13089F13C2C6}">
      <dgm:prSet/>
      <dgm:spPr/>
      <dgm:t>
        <a:bodyPr/>
        <a:lstStyle/>
        <a:p>
          <a:endParaRPr lang="en-US"/>
        </a:p>
      </dgm:t>
    </dgm:pt>
    <dgm:pt modelId="{34F8B9BF-13B4-CE40-9B25-095FC10FEF33}">
      <dgm:prSet custT="1"/>
      <dgm:spPr/>
      <dgm:t>
        <a:bodyPr/>
        <a:lstStyle/>
        <a:p>
          <a:r>
            <a:rPr lang="en-US" sz="1400" dirty="0"/>
            <a:t>Inspiring charismatic </a:t>
          </a:r>
        </a:p>
      </dgm:t>
    </dgm:pt>
    <dgm:pt modelId="{540F5CA4-4E8B-AA46-8840-298E87705B50}" type="parTrans" cxnId="{2EA48BF1-44DC-F140-A4EB-42284F0C4937}">
      <dgm:prSet/>
      <dgm:spPr/>
      <dgm:t>
        <a:bodyPr/>
        <a:lstStyle/>
        <a:p>
          <a:endParaRPr lang="en-US"/>
        </a:p>
      </dgm:t>
    </dgm:pt>
    <dgm:pt modelId="{D050AEED-163E-8042-9DBB-8D92F8984FC3}" type="sibTrans" cxnId="{2EA48BF1-44DC-F140-A4EB-42284F0C4937}">
      <dgm:prSet/>
      <dgm:spPr/>
      <dgm:t>
        <a:bodyPr/>
        <a:lstStyle/>
        <a:p>
          <a:endParaRPr lang="en-US"/>
        </a:p>
      </dgm:t>
    </dgm:pt>
    <dgm:pt modelId="{12C2AE8C-6BB8-DB40-BCD9-1F2022ECEFD1}">
      <dgm:prSet custT="1"/>
      <dgm:spPr/>
      <dgm:t>
        <a:bodyPr/>
        <a:lstStyle/>
        <a:p>
          <a:r>
            <a:rPr lang="en-US" sz="1400" dirty="0"/>
            <a:t>Inspire students to be teachers</a:t>
          </a:r>
        </a:p>
      </dgm:t>
    </dgm:pt>
    <dgm:pt modelId="{69DA7136-B040-6B4B-AC1C-62FC7CCCBD64}" type="parTrans" cxnId="{6D22F941-BE04-C14A-96F9-4507C1B84F31}">
      <dgm:prSet/>
      <dgm:spPr/>
      <dgm:t>
        <a:bodyPr/>
        <a:lstStyle/>
        <a:p>
          <a:endParaRPr lang="en-US"/>
        </a:p>
      </dgm:t>
    </dgm:pt>
    <dgm:pt modelId="{0CF4FB59-D2C9-F24F-9A58-31A38875FB6D}" type="sibTrans" cxnId="{6D22F941-BE04-C14A-96F9-4507C1B84F31}">
      <dgm:prSet/>
      <dgm:spPr/>
      <dgm:t>
        <a:bodyPr/>
        <a:lstStyle/>
        <a:p>
          <a:endParaRPr lang="en-US"/>
        </a:p>
      </dgm:t>
    </dgm:pt>
    <dgm:pt modelId="{C6AB2F3B-045F-0940-9B8D-DD53145C7044}">
      <dgm:prSet custT="1"/>
      <dgm:spPr/>
      <dgm:t>
        <a:bodyPr/>
        <a:lstStyle/>
        <a:p>
          <a:r>
            <a:rPr lang="en-US" sz="1400" dirty="0"/>
            <a:t>Remembered for a long time</a:t>
          </a:r>
        </a:p>
      </dgm:t>
    </dgm:pt>
    <dgm:pt modelId="{A08934CE-AC57-BD4A-9581-5F8B82F2B7C8}" type="parTrans" cxnId="{AF1AEBFF-0A22-6D4E-A4AA-1E0E6C1378E7}">
      <dgm:prSet/>
      <dgm:spPr/>
      <dgm:t>
        <a:bodyPr/>
        <a:lstStyle/>
        <a:p>
          <a:endParaRPr lang="en-US"/>
        </a:p>
      </dgm:t>
    </dgm:pt>
    <dgm:pt modelId="{DBA98602-A5B6-3A4C-91CE-C8E36B9B8DBF}" type="sibTrans" cxnId="{AF1AEBFF-0A22-6D4E-A4AA-1E0E6C1378E7}">
      <dgm:prSet/>
      <dgm:spPr/>
      <dgm:t>
        <a:bodyPr/>
        <a:lstStyle/>
        <a:p>
          <a:endParaRPr lang="en-US"/>
        </a:p>
      </dgm:t>
    </dgm:pt>
    <dgm:pt modelId="{EC7E9979-C6AC-F249-81EB-F094C2697BF7}" type="pres">
      <dgm:prSet presAssocID="{5D41E310-B0CB-1343-B0CF-56D5B9C7AAC5}" presName="Name0" presStyleCnt="0">
        <dgm:presLayoutVars>
          <dgm:chMax val="1"/>
          <dgm:chPref val="1"/>
        </dgm:presLayoutVars>
      </dgm:prSet>
      <dgm:spPr/>
    </dgm:pt>
    <dgm:pt modelId="{9CC27BC6-18B8-1445-92DA-9B8296D1D25F}" type="pres">
      <dgm:prSet presAssocID="{D3B4C125-345E-8E45-BC55-ACE3968A440D}" presName="Parent" presStyleLbl="node0" presStyleIdx="0" presStyleCnt="1" custScaleX="68719" custScaleY="61643">
        <dgm:presLayoutVars>
          <dgm:chMax val="5"/>
          <dgm:chPref val="5"/>
        </dgm:presLayoutVars>
      </dgm:prSet>
      <dgm:spPr/>
    </dgm:pt>
    <dgm:pt modelId="{7929597A-2847-A84A-AD25-FF76888E98EA}" type="pres">
      <dgm:prSet presAssocID="{D3B4C125-345E-8E45-BC55-ACE3968A440D}" presName="Accent2" presStyleLbl="node1" presStyleIdx="0" presStyleCnt="19"/>
      <dgm:spPr/>
    </dgm:pt>
    <dgm:pt modelId="{0C1FA716-7AD8-FD40-9491-AFB72BC3C3FC}" type="pres">
      <dgm:prSet presAssocID="{D3B4C125-345E-8E45-BC55-ACE3968A440D}" presName="Accent3" presStyleLbl="node1" presStyleIdx="1" presStyleCnt="19" custLinFactX="400000" custLinFactY="-158907" custLinFactNeighborX="474360" custLinFactNeighborY="-200000"/>
      <dgm:spPr/>
    </dgm:pt>
    <dgm:pt modelId="{0CAF67A6-9244-424F-A8B3-1F21BBA0E64F}" type="pres">
      <dgm:prSet presAssocID="{D3B4C125-345E-8E45-BC55-ACE3968A440D}" presName="Accent4" presStyleLbl="node1" presStyleIdx="2" presStyleCnt="19"/>
      <dgm:spPr/>
    </dgm:pt>
    <dgm:pt modelId="{E2D7D26E-8BDC-4A4F-A551-0C59CD896F24}" type="pres">
      <dgm:prSet presAssocID="{D3B4C125-345E-8E45-BC55-ACE3968A440D}" presName="Accent5" presStyleLbl="node1" presStyleIdx="3" presStyleCnt="19" custLinFactX="-100000" custLinFactY="-100000" custLinFactNeighborX="-176766" custLinFactNeighborY="-138173"/>
      <dgm:spPr/>
    </dgm:pt>
    <dgm:pt modelId="{C7286879-DAE4-AD46-A2FC-668940103FB8}" type="pres">
      <dgm:prSet presAssocID="{D3B4C125-345E-8E45-BC55-ACE3968A440D}" presName="Accent6" presStyleLbl="node1" presStyleIdx="4" presStyleCnt="19" custLinFactX="-100000" custLinFactY="242542" custLinFactNeighborX="-183250" custLinFactNeighborY="300000"/>
      <dgm:spPr/>
    </dgm:pt>
    <dgm:pt modelId="{6479B677-FC50-2E4C-80BF-604264F8D745}" type="pres">
      <dgm:prSet presAssocID="{BF95D7F1-C633-AB4D-B198-92363827786D}" presName="Child1" presStyleLbl="node1" presStyleIdx="5" presStyleCnt="19" custScaleX="156586" custScaleY="116632" custLinFactNeighborX="-30741" custLinFactNeighborY="-3046">
        <dgm:presLayoutVars>
          <dgm:chMax val="0"/>
          <dgm:chPref val="0"/>
        </dgm:presLayoutVars>
      </dgm:prSet>
      <dgm:spPr/>
    </dgm:pt>
    <dgm:pt modelId="{5E957036-40CF-114D-AC04-E13AC474D5D3}" type="pres">
      <dgm:prSet presAssocID="{BF95D7F1-C633-AB4D-B198-92363827786D}" presName="Accent7" presStyleCnt="0"/>
      <dgm:spPr/>
    </dgm:pt>
    <dgm:pt modelId="{256DE808-4F44-2E45-8673-98C40CA05FCC}" type="pres">
      <dgm:prSet presAssocID="{BF95D7F1-C633-AB4D-B198-92363827786D}" presName="AccentHold1" presStyleLbl="node1" presStyleIdx="6" presStyleCnt="19" custLinFactX="-100000" custLinFactY="-34829" custLinFactNeighborX="-143485" custLinFactNeighborY="-100000"/>
      <dgm:spPr/>
    </dgm:pt>
    <dgm:pt modelId="{81E97B50-2D07-1442-9EDB-B799824B598D}" type="pres">
      <dgm:prSet presAssocID="{BF95D7F1-C633-AB4D-B198-92363827786D}" presName="Accent8" presStyleCnt="0"/>
      <dgm:spPr/>
    </dgm:pt>
    <dgm:pt modelId="{CDEA73BD-5E29-3D46-B960-1AA9AE0111DE}" type="pres">
      <dgm:prSet presAssocID="{BF95D7F1-C633-AB4D-B198-92363827786D}" presName="AccentHold2" presStyleLbl="node1" presStyleIdx="7" presStyleCnt="19" custLinFactY="89352" custLinFactNeighborX="-76782" custLinFactNeighborY="100000"/>
      <dgm:spPr/>
    </dgm:pt>
    <dgm:pt modelId="{BCBD2F6A-C62E-D643-9282-9D2ED26B1510}" type="pres">
      <dgm:prSet presAssocID="{D490D661-277E-BF4C-910A-A1A60D14CFBB}" presName="Child2" presStyleLbl="node1" presStyleIdx="8" presStyleCnt="19" custLinFactNeighborX="-60590" custLinFactNeighborY="26066">
        <dgm:presLayoutVars>
          <dgm:chMax val="0"/>
          <dgm:chPref val="0"/>
        </dgm:presLayoutVars>
      </dgm:prSet>
      <dgm:spPr/>
    </dgm:pt>
    <dgm:pt modelId="{AB4B9FBB-1766-ED42-8A4E-B7001020008B}" type="pres">
      <dgm:prSet presAssocID="{D490D661-277E-BF4C-910A-A1A60D14CFBB}" presName="Accent9" presStyleCnt="0"/>
      <dgm:spPr/>
    </dgm:pt>
    <dgm:pt modelId="{3D94BEF2-94AF-F14E-993C-6D3C110A7FC8}" type="pres">
      <dgm:prSet presAssocID="{D490D661-277E-BF4C-910A-A1A60D14CFBB}" presName="AccentHold1" presStyleLbl="node1" presStyleIdx="9" presStyleCnt="19" custLinFactX="100000" custLinFactY="63143" custLinFactNeighborX="195171" custLinFactNeighborY="100000"/>
      <dgm:spPr/>
    </dgm:pt>
    <dgm:pt modelId="{90BC8F89-CD59-C842-86F2-59951695826E}" type="pres">
      <dgm:prSet presAssocID="{D490D661-277E-BF4C-910A-A1A60D14CFBB}" presName="Accent10" presStyleCnt="0"/>
      <dgm:spPr/>
    </dgm:pt>
    <dgm:pt modelId="{268B5637-48B2-8A43-A6F4-DBC50DB7C071}" type="pres">
      <dgm:prSet presAssocID="{D490D661-277E-BF4C-910A-A1A60D14CFBB}" presName="AccentHold2" presStyleLbl="node1" presStyleIdx="10" presStyleCnt="19"/>
      <dgm:spPr/>
    </dgm:pt>
    <dgm:pt modelId="{83E7C137-584E-F24F-9D4B-53C0F4C019D1}" type="pres">
      <dgm:prSet presAssocID="{D490D661-277E-BF4C-910A-A1A60D14CFBB}" presName="Accent11" presStyleCnt="0"/>
      <dgm:spPr/>
    </dgm:pt>
    <dgm:pt modelId="{32BF34F4-802A-9F4B-8018-E87C19C903A7}" type="pres">
      <dgm:prSet presAssocID="{D490D661-277E-BF4C-910A-A1A60D14CFBB}" presName="AccentHold3" presStyleLbl="node1" presStyleIdx="11" presStyleCnt="19" custLinFactX="300000" custLinFactY="200000" custLinFactNeighborX="309507" custLinFactNeighborY="227650"/>
      <dgm:spPr/>
    </dgm:pt>
    <dgm:pt modelId="{64BC057D-74C5-044F-AB2E-6375C56989CA}" type="pres">
      <dgm:prSet presAssocID="{34F8B9BF-13B4-CE40-9B25-095FC10FEF33}" presName="Child3" presStyleLbl="node1" presStyleIdx="12" presStyleCnt="19" custScaleX="152359" custScaleY="134074" custLinFactX="-4581" custLinFactNeighborX="-100000" custLinFactNeighborY="-14470">
        <dgm:presLayoutVars>
          <dgm:chMax val="0"/>
          <dgm:chPref val="0"/>
        </dgm:presLayoutVars>
      </dgm:prSet>
      <dgm:spPr/>
    </dgm:pt>
    <dgm:pt modelId="{789767BE-9A9D-284E-8F2B-08E2F236488C}" type="pres">
      <dgm:prSet presAssocID="{34F8B9BF-13B4-CE40-9B25-095FC10FEF33}" presName="Accent12" presStyleCnt="0"/>
      <dgm:spPr/>
    </dgm:pt>
    <dgm:pt modelId="{F78D61E3-EA82-AF41-8F5A-3EF909160A3B}" type="pres">
      <dgm:prSet presAssocID="{34F8B9BF-13B4-CE40-9B25-095FC10FEF33}" presName="AccentHold1" presStyleLbl="node1" presStyleIdx="13" presStyleCnt="19" custLinFactX="100000" custLinFactNeighborX="199963" custLinFactNeighborY="-8856"/>
      <dgm:spPr/>
    </dgm:pt>
    <dgm:pt modelId="{C970DC39-CE0A-4140-B60B-4E5AC6479FE1}" type="pres">
      <dgm:prSet presAssocID="{12C2AE8C-6BB8-DB40-BCD9-1F2022ECEFD1}" presName="Child4" presStyleLbl="node1" presStyleIdx="14" presStyleCnt="19" custScaleX="152381" custScaleY="97495" custLinFactNeighborX="-1776" custLinFactNeighborY="-56466">
        <dgm:presLayoutVars>
          <dgm:chMax val="0"/>
          <dgm:chPref val="0"/>
        </dgm:presLayoutVars>
      </dgm:prSet>
      <dgm:spPr/>
    </dgm:pt>
    <dgm:pt modelId="{F70C19B6-8128-5745-8187-1ABBDD4E9078}" type="pres">
      <dgm:prSet presAssocID="{12C2AE8C-6BB8-DB40-BCD9-1F2022ECEFD1}" presName="Accent13" presStyleCnt="0"/>
      <dgm:spPr/>
    </dgm:pt>
    <dgm:pt modelId="{DEA79DDC-DB44-DD4F-AF35-945776E2651F}" type="pres">
      <dgm:prSet presAssocID="{12C2AE8C-6BB8-DB40-BCD9-1F2022ECEFD1}" presName="AccentHold1" presStyleLbl="node1" presStyleIdx="15" presStyleCnt="19" custLinFactX="100000" custLinFactY="72337" custLinFactNeighborX="165095" custLinFactNeighborY="100000"/>
      <dgm:spPr/>
    </dgm:pt>
    <dgm:pt modelId="{F9FF13EC-B84E-3940-B499-37F913815267}" type="pres">
      <dgm:prSet presAssocID="{C6AB2F3B-045F-0940-9B8D-DD53145C7044}" presName="Child5" presStyleLbl="node1" presStyleIdx="16" presStyleCnt="19" custScaleX="165872" custScaleY="117642" custLinFactNeighborX="-32591" custLinFactNeighborY="0">
        <dgm:presLayoutVars>
          <dgm:chMax val="0"/>
          <dgm:chPref val="0"/>
        </dgm:presLayoutVars>
      </dgm:prSet>
      <dgm:spPr/>
    </dgm:pt>
    <dgm:pt modelId="{6A16C099-AF37-1A4B-A76A-861E1B934A1D}" type="pres">
      <dgm:prSet presAssocID="{C6AB2F3B-045F-0940-9B8D-DD53145C7044}" presName="Accent15" presStyleCnt="0"/>
      <dgm:spPr/>
    </dgm:pt>
    <dgm:pt modelId="{B170E5E4-CAF3-7A46-9C3A-FC53800893D4}" type="pres">
      <dgm:prSet presAssocID="{C6AB2F3B-045F-0940-9B8D-DD53145C7044}" presName="AccentHold2" presStyleLbl="node1" presStyleIdx="17" presStyleCnt="19" custLinFactX="-8497" custLinFactY="-100000" custLinFactNeighborX="-100000" custLinFactNeighborY="-104251"/>
      <dgm:spPr/>
    </dgm:pt>
    <dgm:pt modelId="{F761B8CF-6979-B34F-8963-68A21C61FC63}" type="pres">
      <dgm:prSet presAssocID="{C6AB2F3B-045F-0940-9B8D-DD53145C7044}" presName="Accent16" presStyleCnt="0"/>
      <dgm:spPr/>
    </dgm:pt>
    <dgm:pt modelId="{6FFD383A-F0BD-7D4A-9499-AB6D0AC328CA}" type="pres">
      <dgm:prSet presAssocID="{C6AB2F3B-045F-0940-9B8D-DD53145C7044}" presName="AccentHold3" presStyleLbl="node1" presStyleIdx="18" presStyleCnt="19" custLinFactNeighborX="79265" custLinFactNeighborY="766"/>
      <dgm:spPr/>
    </dgm:pt>
  </dgm:ptLst>
  <dgm:cxnLst>
    <dgm:cxn modelId="{3ADFD111-1CE8-D64F-868F-96D0192FB7B1}" type="presOf" srcId="{5D41E310-B0CB-1343-B0CF-56D5B9C7AAC5}" destId="{EC7E9979-C6AC-F249-81EB-F094C2697BF7}" srcOrd="0" destOrd="0" presId="urn:microsoft.com/office/officeart/2009/3/layout/CircleRelationship"/>
    <dgm:cxn modelId="{DA3B5A30-A1D5-A246-AE21-F11DA10C339E}" srcId="{5D41E310-B0CB-1343-B0CF-56D5B9C7AAC5}" destId="{D3B4C125-345E-8E45-BC55-ACE3968A440D}" srcOrd="0" destOrd="0" parTransId="{F5AF971F-145F-2544-9647-FF632B367153}" sibTransId="{A14FCD97-31FB-B04E-8DAC-A3E2305FC7DF}"/>
    <dgm:cxn modelId="{6D22F941-BE04-C14A-96F9-4507C1B84F31}" srcId="{D3B4C125-345E-8E45-BC55-ACE3968A440D}" destId="{12C2AE8C-6BB8-DB40-BCD9-1F2022ECEFD1}" srcOrd="3" destOrd="0" parTransId="{69DA7136-B040-6B4B-AC1C-62FC7CCCBD64}" sibTransId="{0CF4FB59-D2C9-F24F-9A58-31A38875FB6D}"/>
    <dgm:cxn modelId="{09B2338B-52B1-394D-91B2-09C724027C3D}" srcId="{D3B4C125-345E-8E45-BC55-ACE3968A440D}" destId="{BF95D7F1-C633-AB4D-B198-92363827786D}" srcOrd="0" destOrd="0" parTransId="{76A95F68-35FB-DC4F-9044-D5F95706F2AD}" sibTransId="{D7DDD698-69A7-154F-9807-525232427A6F}"/>
    <dgm:cxn modelId="{C6D43D9B-D506-F54B-8D5E-EFFFF114BC33}" type="presOf" srcId="{12C2AE8C-6BB8-DB40-BCD9-1F2022ECEFD1}" destId="{C970DC39-CE0A-4140-B60B-4E5AC6479FE1}" srcOrd="0" destOrd="0" presId="urn:microsoft.com/office/officeart/2009/3/layout/CircleRelationship"/>
    <dgm:cxn modelId="{0500DBB1-090E-0242-8AB1-39644B9FFFF7}" type="presOf" srcId="{BF95D7F1-C633-AB4D-B198-92363827786D}" destId="{6479B677-FC50-2E4C-80BF-604264F8D745}" srcOrd="0" destOrd="0" presId="urn:microsoft.com/office/officeart/2009/3/layout/CircleRelationship"/>
    <dgm:cxn modelId="{4DC662B8-5A68-3D4F-BEDB-4AD4789735BA}" type="presOf" srcId="{34F8B9BF-13B4-CE40-9B25-095FC10FEF33}" destId="{64BC057D-74C5-044F-AB2E-6375C56989CA}" srcOrd="0" destOrd="0" presId="urn:microsoft.com/office/officeart/2009/3/layout/CircleRelationship"/>
    <dgm:cxn modelId="{AE85DDC7-A4C0-E645-85E3-C0C22D093B6C}" type="presOf" srcId="{D490D661-277E-BF4C-910A-A1A60D14CFBB}" destId="{BCBD2F6A-C62E-D643-9282-9D2ED26B1510}" srcOrd="0" destOrd="0" presId="urn:microsoft.com/office/officeart/2009/3/layout/CircleRelationship"/>
    <dgm:cxn modelId="{FFF8DFDE-C78F-C84B-874C-5A7C8379985A}" type="presOf" srcId="{C6AB2F3B-045F-0940-9B8D-DD53145C7044}" destId="{F9FF13EC-B84E-3940-B499-37F913815267}" srcOrd="0" destOrd="0" presId="urn:microsoft.com/office/officeart/2009/3/layout/CircleRelationship"/>
    <dgm:cxn modelId="{390840ED-47DE-FB47-9BD3-825A08A34E24}" type="presOf" srcId="{D3B4C125-345E-8E45-BC55-ACE3968A440D}" destId="{9CC27BC6-18B8-1445-92DA-9B8296D1D25F}" srcOrd="0" destOrd="0" presId="urn:microsoft.com/office/officeart/2009/3/layout/CircleRelationship"/>
    <dgm:cxn modelId="{2EA48BF1-44DC-F140-A4EB-42284F0C4937}" srcId="{D3B4C125-345E-8E45-BC55-ACE3968A440D}" destId="{34F8B9BF-13B4-CE40-9B25-095FC10FEF33}" srcOrd="2" destOrd="0" parTransId="{540F5CA4-4E8B-AA46-8840-298E87705B50}" sibTransId="{D050AEED-163E-8042-9DBB-8D92F8984FC3}"/>
    <dgm:cxn modelId="{8C0A86F5-3023-3D4A-B599-13089F13C2C6}" srcId="{D3B4C125-345E-8E45-BC55-ACE3968A440D}" destId="{D490D661-277E-BF4C-910A-A1A60D14CFBB}" srcOrd="1" destOrd="0" parTransId="{C382DB82-1B30-E741-9E1D-7DD34F251238}" sibTransId="{A1FD7423-C810-2849-843A-73790FD78EBD}"/>
    <dgm:cxn modelId="{AF1AEBFF-0A22-6D4E-A4AA-1E0E6C1378E7}" srcId="{D3B4C125-345E-8E45-BC55-ACE3968A440D}" destId="{C6AB2F3B-045F-0940-9B8D-DD53145C7044}" srcOrd="4" destOrd="0" parTransId="{A08934CE-AC57-BD4A-9581-5F8B82F2B7C8}" sibTransId="{DBA98602-A5B6-3A4C-91CE-C8E36B9B8DBF}"/>
    <dgm:cxn modelId="{7FEDD57A-C2F7-C24E-98D5-7B960936D655}" type="presParOf" srcId="{EC7E9979-C6AC-F249-81EB-F094C2697BF7}" destId="{9CC27BC6-18B8-1445-92DA-9B8296D1D25F}" srcOrd="0" destOrd="0" presId="urn:microsoft.com/office/officeart/2009/3/layout/CircleRelationship"/>
    <dgm:cxn modelId="{F39E15D0-6DCA-E44E-873E-AC95A51D7C11}" type="presParOf" srcId="{EC7E9979-C6AC-F249-81EB-F094C2697BF7}" destId="{7929597A-2847-A84A-AD25-FF76888E98EA}" srcOrd="1" destOrd="0" presId="urn:microsoft.com/office/officeart/2009/3/layout/CircleRelationship"/>
    <dgm:cxn modelId="{3B20385F-0CA4-E541-9F08-4D58ECD095E6}" type="presParOf" srcId="{EC7E9979-C6AC-F249-81EB-F094C2697BF7}" destId="{0C1FA716-7AD8-FD40-9491-AFB72BC3C3FC}" srcOrd="2" destOrd="0" presId="urn:microsoft.com/office/officeart/2009/3/layout/CircleRelationship"/>
    <dgm:cxn modelId="{AD7AE04A-00D9-6547-94FD-D9E35FDDB14B}" type="presParOf" srcId="{EC7E9979-C6AC-F249-81EB-F094C2697BF7}" destId="{0CAF67A6-9244-424F-A8B3-1F21BBA0E64F}" srcOrd="3" destOrd="0" presId="urn:microsoft.com/office/officeart/2009/3/layout/CircleRelationship"/>
    <dgm:cxn modelId="{1B028F82-8052-A148-A32D-D2F2391123E4}" type="presParOf" srcId="{EC7E9979-C6AC-F249-81EB-F094C2697BF7}" destId="{E2D7D26E-8BDC-4A4F-A551-0C59CD896F24}" srcOrd="4" destOrd="0" presId="urn:microsoft.com/office/officeart/2009/3/layout/CircleRelationship"/>
    <dgm:cxn modelId="{9C94AAF6-78B0-8544-B9D8-CCA2FB896021}" type="presParOf" srcId="{EC7E9979-C6AC-F249-81EB-F094C2697BF7}" destId="{C7286879-DAE4-AD46-A2FC-668940103FB8}" srcOrd="5" destOrd="0" presId="urn:microsoft.com/office/officeart/2009/3/layout/CircleRelationship"/>
    <dgm:cxn modelId="{13AC570D-836D-2D43-BBD3-B71C1B92506D}" type="presParOf" srcId="{EC7E9979-C6AC-F249-81EB-F094C2697BF7}" destId="{6479B677-FC50-2E4C-80BF-604264F8D745}" srcOrd="6" destOrd="0" presId="urn:microsoft.com/office/officeart/2009/3/layout/CircleRelationship"/>
    <dgm:cxn modelId="{5C2F1B0E-9EE5-1D4D-A4AF-5175DB700833}" type="presParOf" srcId="{EC7E9979-C6AC-F249-81EB-F094C2697BF7}" destId="{5E957036-40CF-114D-AC04-E13AC474D5D3}" srcOrd="7" destOrd="0" presId="urn:microsoft.com/office/officeart/2009/3/layout/CircleRelationship"/>
    <dgm:cxn modelId="{CEBAF800-8627-A24E-B9F7-2E4FA333D658}" type="presParOf" srcId="{5E957036-40CF-114D-AC04-E13AC474D5D3}" destId="{256DE808-4F44-2E45-8673-98C40CA05FCC}" srcOrd="0" destOrd="0" presId="urn:microsoft.com/office/officeart/2009/3/layout/CircleRelationship"/>
    <dgm:cxn modelId="{B7A088AD-699D-A44E-ABB9-002D36FBB82E}" type="presParOf" srcId="{EC7E9979-C6AC-F249-81EB-F094C2697BF7}" destId="{81E97B50-2D07-1442-9EDB-B799824B598D}" srcOrd="8" destOrd="0" presId="urn:microsoft.com/office/officeart/2009/3/layout/CircleRelationship"/>
    <dgm:cxn modelId="{2CC1B85C-A524-2041-A474-E911A315FB29}" type="presParOf" srcId="{81E97B50-2D07-1442-9EDB-B799824B598D}" destId="{CDEA73BD-5E29-3D46-B960-1AA9AE0111DE}" srcOrd="0" destOrd="0" presId="urn:microsoft.com/office/officeart/2009/3/layout/CircleRelationship"/>
    <dgm:cxn modelId="{2E17F8FD-44A2-D34E-B822-1329049C0087}" type="presParOf" srcId="{EC7E9979-C6AC-F249-81EB-F094C2697BF7}" destId="{BCBD2F6A-C62E-D643-9282-9D2ED26B1510}" srcOrd="9" destOrd="0" presId="urn:microsoft.com/office/officeart/2009/3/layout/CircleRelationship"/>
    <dgm:cxn modelId="{7E0BBF0C-D5E5-3B40-8EFA-3C5062B399DD}" type="presParOf" srcId="{EC7E9979-C6AC-F249-81EB-F094C2697BF7}" destId="{AB4B9FBB-1766-ED42-8A4E-B7001020008B}" srcOrd="10" destOrd="0" presId="urn:microsoft.com/office/officeart/2009/3/layout/CircleRelationship"/>
    <dgm:cxn modelId="{C0C0BCF2-2B89-2C48-B458-8D8FFD6AEA3D}" type="presParOf" srcId="{AB4B9FBB-1766-ED42-8A4E-B7001020008B}" destId="{3D94BEF2-94AF-F14E-993C-6D3C110A7FC8}" srcOrd="0" destOrd="0" presId="urn:microsoft.com/office/officeart/2009/3/layout/CircleRelationship"/>
    <dgm:cxn modelId="{A3E59755-9A2F-DD4E-A045-34CC21B2EBFA}" type="presParOf" srcId="{EC7E9979-C6AC-F249-81EB-F094C2697BF7}" destId="{90BC8F89-CD59-C842-86F2-59951695826E}" srcOrd="11" destOrd="0" presId="urn:microsoft.com/office/officeart/2009/3/layout/CircleRelationship"/>
    <dgm:cxn modelId="{94ACC801-A050-2347-814A-FE7EDB028FC3}" type="presParOf" srcId="{90BC8F89-CD59-C842-86F2-59951695826E}" destId="{268B5637-48B2-8A43-A6F4-DBC50DB7C071}" srcOrd="0" destOrd="0" presId="urn:microsoft.com/office/officeart/2009/3/layout/CircleRelationship"/>
    <dgm:cxn modelId="{F9904319-340D-6641-8071-97F034AED290}" type="presParOf" srcId="{EC7E9979-C6AC-F249-81EB-F094C2697BF7}" destId="{83E7C137-584E-F24F-9D4B-53C0F4C019D1}" srcOrd="12" destOrd="0" presId="urn:microsoft.com/office/officeart/2009/3/layout/CircleRelationship"/>
    <dgm:cxn modelId="{B38A17EC-63D8-5249-A6FA-7FD5F626CEF7}" type="presParOf" srcId="{83E7C137-584E-F24F-9D4B-53C0F4C019D1}" destId="{32BF34F4-802A-9F4B-8018-E87C19C903A7}" srcOrd="0" destOrd="0" presId="urn:microsoft.com/office/officeart/2009/3/layout/CircleRelationship"/>
    <dgm:cxn modelId="{136CDF38-3320-1A4E-8E2F-5CB3FD600A92}" type="presParOf" srcId="{EC7E9979-C6AC-F249-81EB-F094C2697BF7}" destId="{64BC057D-74C5-044F-AB2E-6375C56989CA}" srcOrd="13" destOrd="0" presId="urn:microsoft.com/office/officeart/2009/3/layout/CircleRelationship"/>
    <dgm:cxn modelId="{11922120-193A-B249-9418-2F7292A249B9}" type="presParOf" srcId="{EC7E9979-C6AC-F249-81EB-F094C2697BF7}" destId="{789767BE-9A9D-284E-8F2B-08E2F236488C}" srcOrd="14" destOrd="0" presId="urn:microsoft.com/office/officeart/2009/3/layout/CircleRelationship"/>
    <dgm:cxn modelId="{C8B1CDB7-1BE5-F343-B7C2-E444AEEF5C74}" type="presParOf" srcId="{789767BE-9A9D-284E-8F2B-08E2F236488C}" destId="{F78D61E3-EA82-AF41-8F5A-3EF909160A3B}" srcOrd="0" destOrd="0" presId="urn:microsoft.com/office/officeart/2009/3/layout/CircleRelationship"/>
    <dgm:cxn modelId="{A1A5FF29-96C6-E245-8E8B-E749CFE94AC6}" type="presParOf" srcId="{EC7E9979-C6AC-F249-81EB-F094C2697BF7}" destId="{C970DC39-CE0A-4140-B60B-4E5AC6479FE1}" srcOrd="15" destOrd="0" presId="urn:microsoft.com/office/officeart/2009/3/layout/CircleRelationship"/>
    <dgm:cxn modelId="{5D290105-B5CF-6A4B-95E9-05A8D55A4039}" type="presParOf" srcId="{EC7E9979-C6AC-F249-81EB-F094C2697BF7}" destId="{F70C19B6-8128-5745-8187-1ABBDD4E9078}" srcOrd="16" destOrd="0" presId="urn:microsoft.com/office/officeart/2009/3/layout/CircleRelationship"/>
    <dgm:cxn modelId="{A690F07B-F12E-9A4C-BA8D-8F16923F774C}" type="presParOf" srcId="{F70C19B6-8128-5745-8187-1ABBDD4E9078}" destId="{DEA79DDC-DB44-DD4F-AF35-945776E2651F}" srcOrd="0" destOrd="0" presId="urn:microsoft.com/office/officeart/2009/3/layout/CircleRelationship"/>
    <dgm:cxn modelId="{72BC9F81-AEF9-F34B-8B28-097BE1CFE929}" type="presParOf" srcId="{EC7E9979-C6AC-F249-81EB-F094C2697BF7}" destId="{F9FF13EC-B84E-3940-B499-37F913815267}" srcOrd="17" destOrd="0" presId="urn:microsoft.com/office/officeart/2009/3/layout/CircleRelationship"/>
    <dgm:cxn modelId="{9DF231C8-1B6A-5B41-8D14-2BF37FE44AD4}" type="presParOf" srcId="{EC7E9979-C6AC-F249-81EB-F094C2697BF7}" destId="{6A16C099-AF37-1A4B-A76A-861E1B934A1D}" srcOrd="18" destOrd="0" presId="urn:microsoft.com/office/officeart/2009/3/layout/CircleRelationship"/>
    <dgm:cxn modelId="{882BFCC2-D745-4F49-A3DC-52AD06E3737C}" type="presParOf" srcId="{6A16C099-AF37-1A4B-A76A-861E1B934A1D}" destId="{B170E5E4-CAF3-7A46-9C3A-FC53800893D4}" srcOrd="0" destOrd="0" presId="urn:microsoft.com/office/officeart/2009/3/layout/CircleRelationship"/>
    <dgm:cxn modelId="{1FE6445B-B908-D245-BED5-F9DC78DEB240}" type="presParOf" srcId="{EC7E9979-C6AC-F249-81EB-F094C2697BF7}" destId="{F761B8CF-6979-B34F-8963-68A21C61FC63}" srcOrd="19" destOrd="0" presId="urn:microsoft.com/office/officeart/2009/3/layout/CircleRelationship"/>
    <dgm:cxn modelId="{91FCE160-7910-0742-B950-0EF3DBB305D4}" type="presParOf" srcId="{F761B8CF-6979-B34F-8963-68A21C61FC63}" destId="{6FFD383A-F0BD-7D4A-9499-AB6D0AC328CA}"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48BEA-0BB5-4B68-9273-6BEA9767E969}">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83DA85-671C-41C4-922B-27938898F8EC}">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6BC168-4A09-4B78-8649-B57662B47580}">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GB" sz="2200" kern="1200"/>
            <a:t>Interview data – transcribe from audio (selected parts)</a:t>
          </a:r>
          <a:endParaRPr lang="en-US" sz="2200" kern="1200"/>
        </a:p>
      </dsp:txBody>
      <dsp:txXfrm>
        <a:off x="1429899" y="2442"/>
        <a:ext cx="5083704" cy="1238008"/>
      </dsp:txXfrm>
    </dsp:sp>
    <dsp:sp modelId="{06FB4244-D093-427B-82D7-410F72AAC48D}">
      <dsp:nvSpPr>
        <dsp:cNvPr id="0" name=""/>
        <dsp:cNvSpPr/>
      </dsp:nvSpPr>
      <dsp:spPr>
        <a:xfrm>
          <a:off x="0" y="1562308"/>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38314D-FCF9-4DF4-AECD-A6D082010786}">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2DAD73-8CA7-460F-9A92-D3AECC29810D}">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GB" sz="2200" kern="1200" dirty="0"/>
            <a:t>Notes : identify key parts </a:t>
          </a:r>
          <a:endParaRPr lang="en-US" sz="2200" kern="1200" dirty="0"/>
        </a:p>
      </dsp:txBody>
      <dsp:txXfrm>
        <a:off x="1429899" y="1549953"/>
        <a:ext cx="5083704" cy="1238008"/>
      </dsp:txXfrm>
    </dsp:sp>
    <dsp:sp modelId="{B5B9545C-6EE8-4A81-BB22-011B266162A4}">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A07A43-9979-41A6-A0D4-5B956C7E4A22}">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58F396-8DFB-4A98-B5B7-12B53AF48424}">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GB" sz="2200" kern="1200" dirty="0"/>
            <a:t>Survey data: open ended items – collate answers  </a:t>
          </a:r>
          <a:endParaRPr lang="en-US" sz="2200" kern="1200" dirty="0"/>
        </a:p>
      </dsp:txBody>
      <dsp:txXfrm>
        <a:off x="1429899" y="3097464"/>
        <a:ext cx="5083704" cy="1238008"/>
      </dsp:txXfrm>
    </dsp:sp>
    <dsp:sp modelId="{B28A09A0-9752-408B-9F47-507278C2ACF6}">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0AC0F6-6AAC-47DC-B4DD-6A137992AB64}">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279E10-B0D3-4C28-83CE-B1D87B8D16AD}">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GB" sz="2200" kern="1200" dirty="0"/>
            <a:t>Reflections: identify key parts </a:t>
          </a:r>
          <a:endParaRPr lang="en-US" sz="2200" kern="1200" dirty="0"/>
        </a:p>
      </dsp:txBody>
      <dsp:txXfrm>
        <a:off x="1429899" y="4644974"/>
        <a:ext cx="5083704"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27BC6-18B8-1445-92DA-9B8296D1D25F}">
      <dsp:nvSpPr>
        <dsp:cNvPr id="0" name=""/>
        <dsp:cNvSpPr/>
      </dsp:nvSpPr>
      <dsp:spPr>
        <a:xfrm>
          <a:off x="1942642" y="1346658"/>
          <a:ext cx="1673025" cy="15010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The best teachers are</a:t>
          </a:r>
        </a:p>
      </dsp:txBody>
      <dsp:txXfrm>
        <a:off x="2187651" y="1566476"/>
        <a:ext cx="1183007" cy="1061376"/>
      </dsp:txXfrm>
    </dsp:sp>
    <dsp:sp modelId="{7929597A-2847-A84A-AD25-FF76888E98EA}">
      <dsp:nvSpPr>
        <dsp:cNvPr id="0" name=""/>
        <dsp:cNvSpPr/>
      </dsp:nvSpPr>
      <dsp:spPr>
        <a:xfrm>
          <a:off x="2310465" y="3133653"/>
          <a:ext cx="196265" cy="19624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C1FA716-7AD8-FD40-9491-AFB72BC3C3FC}">
      <dsp:nvSpPr>
        <dsp:cNvPr id="0" name=""/>
        <dsp:cNvSpPr/>
      </dsp:nvSpPr>
      <dsp:spPr>
        <a:xfrm>
          <a:off x="5869329" y="1163511"/>
          <a:ext cx="196265" cy="19624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CAF67A6-9244-424F-A8B3-1F21BBA0E64F}">
      <dsp:nvSpPr>
        <dsp:cNvPr id="0" name=""/>
        <dsp:cNvSpPr/>
      </dsp:nvSpPr>
      <dsp:spPr>
        <a:xfrm>
          <a:off x="3215383" y="3342517"/>
          <a:ext cx="270676" cy="2710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2D7D26E-8BDC-4A4F-A551-0C59CD896F24}">
      <dsp:nvSpPr>
        <dsp:cNvPr id="0" name=""/>
        <dsp:cNvSpPr/>
      </dsp:nvSpPr>
      <dsp:spPr>
        <a:xfrm>
          <a:off x="1822203" y="685956"/>
          <a:ext cx="196265" cy="19624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286879-DAE4-AD46-A2FC-668940103FB8}">
      <dsp:nvSpPr>
        <dsp:cNvPr id="0" name=""/>
        <dsp:cNvSpPr/>
      </dsp:nvSpPr>
      <dsp:spPr>
        <a:xfrm>
          <a:off x="1191716" y="3341153"/>
          <a:ext cx="196265" cy="19624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479B677-FC50-2E4C-80BF-604264F8D745}">
      <dsp:nvSpPr>
        <dsp:cNvPr id="0" name=""/>
        <dsp:cNvSpPr/>
      </dsp:nvSpPr>
      <dsp:spPr>
        <a:xfrm>
          <a:off x="216441" y="1206669"/>
          <a:ext cx="1549914" cy="115457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superheroes</a:t>
          </a:r>
        </a:p>
      </dsp:txBody>
      <dsp:txXfrm>
        <a:off x="443421" y="1375752"/>
        <a:ext cx="1095954" cy="816408"/>
      </dsp:txXfrm>
    </dsp:sp>
    <dsp:sp modelId="{256DE808-4F44-2E45-8673-98C40CA05FCC}">
      <dsp:nvSpPr>
        <dsp:cNvPr id="0" name=""/>
        <dsp:cNvSpPr/>
      </dsp:nvSpPr>
      <dsp:spPr>
        <a:xfrm>
          <a:off x="2018470" y="796556"/>
          <a:ext cx="270676" cy="2710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DEA73BD-5E29-3D46-B960-1AA9AE0111DE}">
      <dsp:nvSpPr>
        <dsp:cNvPr id="0" name=""/>
        <dsp:cNvSpPr/>
      </dsp:nvSpPr>
      <dsp:spPr>
        <a:xfrm>
          <a:off x="518375" y="3525800"/>
          <a:ext cx="489415" cy="48952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CBD2F6A-C62E-D643-9282-9D2ED26B1510}">
      <dsp:nvSpPr>
        <dsp:cNvPr id="0" name=""/>
        <dsp:cNvSpPr/>
      </dsp:nvSpPr>
      <dsp:spPr>
        <a:xfrm>
          <a:off x="3646921" y="1111587"/>
          <a:ext cx="989816" cy="9899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Kind caring </a:t>
          </a:r>
        </a:p>
      </dsp:txBody>
      <dsp:txXfrm>
        <a:off x="3791876" y="1256559"/>
        <a:ext cx="699906" cy="699985"/>
      </dsp:txXfrm>
    </dsp:sp>
    <dsp:sp modelId="{3D94BEF2-94AF-F14E-993C-6D3C110A7FC8}">
      <dsp:nvSpPr>
        <dsp:cNvPr id="0" name=""/>
        <dsp:cNvSpPr/>
      </dsp:nvSpPr>
      <dsp:spPr>
        <a:xfrm>
          <a:off x="4603637" y="1978974"/>
          <a:ext cx="270676" cy="2710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68B5637-48B2-8A43-A6F4-DBC50DB7C071}">
      <dsp:nvSpPr>
        <dsp:cNvPr id="0" name=""/>
        <dsp:cNvSpPr/>
      </dsp:nvSpPr>
      <dsp:spPr>
        <a:xfrm>
          <a:off x="707881" y="3181518"/>
          <a:ext cx="196265" cy="19624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2BF34F4-802A-9F4B-8018-E87C19C903A7}">
      <dsp:nvSpPr>
        <dsp:cNvPr id="0" name=""/>
        <dsp:cNvSpPr/>
      </dsp:nvSpPr>
      <dsp:spPr>
        <a:xfrm>
          <a:off x="3859794" y="3741405"/>
          <a:ext cx="196265" cy="19624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4BC057D-74C5-044F-AB2E-6375C56989CA}">
      <dsp:nvSpPr>
        <dsp:cNvPr id="0" name=""/>
        <dsp:cNvSpPr/>
      </dsp:nvSpPr>
      <dsp:spPr>
        <a:xfrm>
          <a:off x="3417805" y="2252166"/>
          <a:ext cx="1508075" cy="13272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Inspiring charismatic </a:t>
          </a:r>
        </a:p>
      </dsp:txBody>
      <dsp:txXfrm>
        <a:off x="3638657" y="2446535"/>
        <a:ext cx="1066371" cy="938499"/>
      </dsp:txXfrm>
    </dsp:sp>
    <dsp:sp modelId="{F78D61E3-EA82-AF41-8F5A-3EF909160A3B}">
      <dsp:nvSpPr>
        <dsp:cNvPr id="0" name=""/>
        <dsp:cNvSpPr/>
      </dsp:nvSpPr>
      <dsp:spPr>
        <a:xfrm>
          <a:off x="5021652" y="2512308"/>
          <a:ext cx="196265" cy="19624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970DC39-CE0A-4140-B60B-4E5AC6479FE1}">
      <dsp:nvSpPr>
        <dsp:cNvPr id="0" name=""/>
        <dsp:cNvSpPr/>
      </dsp:nvSpPr>
      <dsp:spPr>
        <a:xfrm>
          <a:off x="1594173" y="2864694"/>
          <a:ext cx="1508292" cy="96513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Inspire students to be teachers</a:t>
          </a:r>
        </a:p>
      </dsp:txBody>
      <dsp:txXfrm>
        <a:off x="1815057" y="3006034"/>
        <a:ext cx="1066524" cy="682451"/>
      </dsp:txXfrm>
    </dsp:sp>
    <dsp:sp modelId="{DEA79DDC-DB44-DD4F-AF35-945776E2651F}">
      <dsp:nvSpPr>
        <dsp:cNvPr id="0" name=""/>
        <dsp:cNvSpPr/>
      </dsp:nvSpPr>
      <dsp:spPr>
        <a:xfrm>
          <a:off x="3275224" y="3715966"/>
          <a:ext cx="196265" cy="19624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9FF13EC-B84E-3940-B499-37F913815267}">
      <dsp:nvSpPr>
        <dsp:cNvPr id="0" name=""/>
        <dsp:cNvSpPr/>
      </dsp:nvSpPr>
      <dsp:spPr>
        <a:xfrm>
          <a:off x="2166265" y="-37461"/>
          <a:ext cx="1641829" cy="116457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Remembered for a long time</a:t>
          </a:r>
        </a:p>
      </dsp:txBody>
      <dsp:txXfrm>
        <a:off x="2406705" y="133087"/>
        <a:ext cx="1160949" cy="823476"/>
      </dsp:txXfrm>
    </dsp:sp>
    <dsp:sp modelId="{B170E5E4-CAF3-7A46-9C3A-FC53800893D4}">
      <dsp:nvSpPr>
        <dsp:cNvPr id="0" name=""/>
        <dsp:cNvSpPr/>
      </dsp:nvSpPr>
      <dsp:spPr>
        <a:xfrm>
          <a:off x="1381379" y="722067"/>
          <a:ext cx="196265" cy="19624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FFD383A-F0BD-7D4A-9499-AB6D0AC328CA}">
      <dsp:nvSpPr>
        <dsp:cNvPr id="0" name=""/>
        <dsp:cNvSpPr/>
      </dsp:nvSpPr>
      <dsp:spPr>
        <a:xfrm>
          <a:off x="4035159" y="295038"/>
          <a:ext cx="196265" cy="19624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9F1E09F-74B7-184C-B4F0-A366993C1AF6}" type="datetimeFigureOut">
              <a:rPr lang="en-US" smtClean="0"/>
              <a:t>11/22/2019</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5A8479-024C-5043-9D98-2DA597F77740}" type="slidenum">
              <a:rPr lang="en-US" smtClean="0"/>
              <a:t>‹#›</a:t>
            </a:fld>
            <a:endParaRPr lang="en-US"/>
          </a:p>
        </p:txBody>
      </p:sp>
    </p:spTree>
    <p:extLst>
      <p:ext uri="{BB962C8B-B14F-4D97-AF65-F5344CB8AC3E}">
        <p14:creationId xmlns:p14="http://schemas.microsoft.com/office/powerpoint/2010/main" val="18612079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5A8479-024C-5043-9D98-2DA597F77740}" type="slidenum">
              <a:rPr lang="en-US" smtClean="0"/>
              <a:t>1</a:t>
            </a:fld>
            <a:endParaRPr lang="en-US"/>
          </a:p>
        </p:txBody>
      </p:sp>
    </p:spTree>
    <p:extLst>
      <p:ext uri="{BB962C8B-B14F-4D97-AF65-F5344CB8AC3E}">
        <p14:creationId xmlns:p14="http://schemas.microsoft.com/office/powerpoint/2010/main" val="2152253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5A8479-024C-5043-9D98-2DA597F77740}" type="slidenum">
              <a:rPr lang="en-US" smtClean="0"/>
              <a:t>10</a:t>
            </a:fld>
            <a:endParaRPr lang="en-US"/>
          </a:p>
        </p:txBody>
      </p:sp>
    </p:spTree>
    <p:extLst>
      <p:ext uri="{BB962C8B-B14F-4D97-AF65-F5344CB8AC3E}">
        <p14:creationId xmlns:p14="http://schemas.microsoft.com/office/powerpoint/2010/main" val="3767905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5A8479-024C-5043-9D98-2DA597F77740}" type="slidenum">
              <a:rPr lang="en-US" smtClean="0"/>
              <a:t>11</a:t>
            </a:fld>
            <a:endParaRPr lang="en-US"/>
          </a:p>
        </p:txBody>
      </p:sp>
    </p:spTree>
    <p:extLst>
      <p:ext uri="{BB962C8B-B14F-4D97-AF65-F5344CB8AC3E}">
        <p14:creationId xmlns:p14="http://schemas.microsoft.com/office/powerpoint/2010/main" val="2412123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look mostly at these</a:t>
            </a:r>
            <a:r>
              <a:rPr lang="en-US" baseline="0" dirty="0"/>
              <a:t> aspects today</a:t>
            </a:r>
          </a:p>
          <a:p>
            <a:r>
              <a:rPr lang="en-US" baseline="0" dirty="0"/>
              <a:t>MOVE INTO NEXT SLIDE – LOOKING AT DATA FROM QUESTIONNAIRES </a:t>
            </a:r>
            <a:endParaRPr lang="en-US" dirty="0"/>
          </a:p>
        </p:txBody>
      </p:sp>
      <p:sp>
        <p:nvSpPr>
          <p:cNvPr id="4" name="Slide Number Placeholder 3"/>
          <p:cNvSpPr>
            <a:spLocks noGrp="1"/>
          </p:cNvSpPr>
          <p:nvPr>
            <p:ph type="sldNum" sz="quarter" idx="10"/>
          </p:nvPr>
        </p:nvSpPr>
        <p:spPr/>
        <p:txBody>
          <a:bodyPr/>
          <a:lstStyle/>
          <a:p>
            <a:fld id="{E95A8479-024C-5043-9D98-2DA597F77740}" type="slidenum">
              <a:rPr lang="en-US" smtClean="0"/>
              <a:t>12</a:t>
            </a:fld>
            <a:endParaRPr lang="en-US"/>
          </a:p>
        </p:txBody>
      </p:sp>
    </p:spTree>
    <p:extLst>
      <p:ext uri="{BB962C8B-B14F-4D97-AF65-F5344CB8AC3E}">
        <p14:creationId xmlns:p14="http://schemas.microsoft.com/office/powerpoint/2010/main" val="3358831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a:t>
            </a:r>
            <a:r>
              <a:rPr lang="en-GB" baseline="0" dirty="0"/>
              <a:t> </a:t>
            </a:r>
            <a:r>
              <a:rPr lang="en-GB" dirty="0"/>
              <a:t>Questions about student engagement in listening tasks </a:t>
            </a:r>
          </a:p>
          <a:p>
            <a:r>
              <a:rPr lang="en-GB" dirty="0"/>
              <a:t>Questionnaire to find out what they thought of the listening lessons</a:t>
            </a:r>
          </a:p>
          <a:p>
            <a:endParaRPr lang="en-GB" dirty="0"/>
          </a:p>
          <a:p>
            <a:r>
              <a:rPr lang="en-GB" dirty="0"/>
              <a:t>POLL </a:t>
            </a:r>
          </a:p>
          <a:p>
            <a:r>
              <a:rPr lang="en-GB" dirty="0"/>
              <a:t>Which are the interesting responses in the table? Which ones would you highlight? What would you write about? Take couple of minutes to look at the data. What numbers would you focus on in reporting this? </a:t>
            </a:r>
          </a:p>
        </p:txBody>
      </p:sp>
      <p:sp>
        <p:nvSpPr>
          <p:cNvPr id="4" name="Slide Number Placeholder 3"/>
          <p:cNvSpPr>
            <a:spLocks noGrp="1"/>
          </p:cNvSpPr>
          <p:nvPr>
            <p:ph type="sldNum" sz="quarter" idx="5"/>
          </p:nvPr>
        </p:nvSpPr>
        <p:spPr/>
        <p:txBody>
          <a:bodyPr/>
          <a:lstStyle/>
          <a:p>
            <a:fld id="{E95A8479-024C-5043-9D98-2DA597F77740}" type="slidenum">
              <a:rPr lang="en-US" smtClean="0"/>
              <a:t>13</a:t>
            </a:fld>
            <a:endParaRPr lang="en-US"/>
          </a:p>
        </p:txBody>
      </p:sp>
    </p:spTree>
    <p:extLst>
      <p:ext uri="{BB962C8B-B14F-4D97-AF65-F5344CB8AC3E}">
        <p14:creationId xmlns:p14="http://schemas.microsoft.com/office/powerpoint/2010/main" val="3717174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are the highest responses in the table? </a:t>
            </a:r>
          </a:p>
          <a:p>
            <a:r>
              <a:rPr lang="en-GB" dirty="0"/>
              <a:t>How easy is it to see this? </a:t>
            </a:r>
          </a:p>
          <a:p>
            <a:r>
              <a:rPr lang="en-GB" dirty="0"/>
              <a:t>Not that much?? </a:t>
            </a:r>
          </a:p>
          <a:p>
            <a:r>
              <a:rPr lang="en-GB" dirty="0"/>
              <a:t>Put into another format to allow it to be easier to compare numbers – what could you use? </a:t>
            </a:r>
          </a:p>
        </p:txBody>
      </p:sp>
      <p:sp>
        <p:nvSpPr>
          <p:cNvPr id="4" name="Slide Number Placeholder 3"/>
          <p:cNvSpPr>
            <a:spLocks noGrp="1"/>
          </p:cNvSpPr>
          <p:nvPr>
            <p:ph type="sldNum" sz="quarter" idx="5"/>
          </p:nvPr>
        </p:nvSpPr>
        <p:spPr/>
        <p:txBody>
          <a:bodyPr/>
          <a:lstStyle/>
          <a:p>
            <a:fld id="{E95A8479-024C-5043-9D98-2DA597F77740}" type="slidenum">
              <a:rPr lang="en-US" smtClean="0"/>
              <a:t>14</a:t>
            </a:fld>
            <a:endParaRPr lang="en-US"/>
          </a:p>
        </p:txBody>
      </p:sp>
    </p:spTree>
    <p:extLst>
      <p:ext uri="{BB962C8B-B14F-4D97-AF65-F5344CB8AC3E}">
        <p14:creationId xmlns:p14="http://schemas.microsoft.com/office/powerpoint/2010/main" val="2026478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same data from the top of the table in a chart. </a:t>
            </a:r>
          </a:p>
          <a:p>
            <a:r>
              <a:rPr lang="en-GB" dirty="0"/>
              <a:t>This is clearer – able to see the differences between</a:t>
            </a:r>
            <a:r>
              <a:rPr lang="en-GB" baseline="0" dirty="0"/>
              <a:t> the responses </a:t>
            </a:r>
            <a:r>
              <a:rPr lang="en-GB" dirty="0"/>
              <a:t>more easily. </a:t>
            </a:r>
          </a:p>
          <a:p>
            <a:r>
              <a:rPr lang="en-GB" dirty="0"/>
              <a:t>Distinct categories </a:t>
            </a:r>
            <a:r>
              <a:rPr lang="mr-IN" dirty="0"/>
              <a:t>–</a:t>
            </a:r>
            <a:r>
              <a:rPr lang="en-GB" dirty="0"/>
              <a:t> </a:t>
            </a:r>
          </a:p>
          <a:p>
            <a:r>
              <a:rPr lang="en-GB" dirty="0"/>
              <a:t>Can make in Excel or if using Survey monkey it does it automatically. </a:t>
            </a:r>
          </a:p>
        </p:txBody>
      </p:sp>
      <p:sp>
        <p:nvSpPr>
          <p:cNvPr id="4" name="Slide Number Placeholder 3"/>
          <p:cNvSpPr>
            <a:spLocks noGrp="1"/>
          </p:cNvSpPr>
          <p:nvPr>
            <p:ph type="sldNum" sz="quarter" idx="5"/>
          </p:nvPr>
        </p:nvSpPr>
        <p:spPr/>
        <p:txBody>
          <a:bodyPr/>
          <a:lstStyle/>
          <a:p>
            <a:fld id="{E95A8479-024C-5043-9D98-2DA597F77740}" type="slidenum">
              <a:rPr lang="en-US" smtClean="0"/>
              <a:t>15</a:t>
            </a:fld>
            <a:endParaRPr lang="en-US"/>
          </a:p>
        </p:txBody>
      </p:sp>
    </p:spTree>
    <p:extLst>
      <p:ext uri="{BB962C8B-B14F-4D97-AF65-F5344CB8AC3E}">
        <p14:creationId xmlns:p14="http://schemas.microsoft.com/office/powerpoint/2010/main" val="4218077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you can use Excel to produce these charts </a:t>
            </a:r>
            <a:r>
              <a:rPr lang="mr-IN" dirty="0"/>
              <a:t>–</a:t>
            </a:r>
            <a:r>
              <a:rPr lang="en-US" dirty="0"/>
              <a:t> or</a:t>
            </a:r>
            <a:r>
              <a:rPr lang="en-US" baseline="0" dirty="0"/>
              <a:t> Survey Monkey will do them for you. </a:t>
            </a:r>
          </a:p>
          <a:p>
            <a:endParaRPr lang="en-US" baseline="0" dirty="0"/>
          </a:p>
          <a:p>
            <a:r>
              <a:rPr lang="en-US" baseline="0" dirty="0"/>
              <a:t>QUANT data – thinking about the best ways to show the data and how people can read it. </a:t>
            </a:r>
            <a:endParaRPr lang="en-US" dirty="0"/>
          </a:p>
        </p:txBody>
      </p:sp>
      <p:sp>
        <p:nvSpPr>
          <p:cNvPr id="4" name="Slide Number Placeholder 3"/>
          <p:cNvSpPr>
            <a:spLocks noGrp="1"/>
          </p:cNvSpPr>
          <p:nvPr>
            <p:ph type="sldNum" sz="quarter" idx="10"/>
          </p:nvPr>
        </p:nvSpPr>
        <p:spPr/>
        <p:txBody>
          <a:bodyPr/>
          <a:lstStyle/>
          <a:p>
            <a:fld id="{E95A8479-024C-5043-9D98-2DA597F77740}" type="slidenum">
              <a:rPr lang="en-US" smtClean="0"/>
              <a:t>16</a:t>
            </a:fld>
            <a:endParaRPr lang="en-US"/>
          </a:p>
        </p:txBody>
      </p:sp>
    </p:spTree>
    <p:extLst>
      <p:ext uri="{BB962C8B-B14F-4D97-AF65-F5344CB8AC3E}">
        <p14:creationId xmlns:p14="http://schemas.microsoft.com/office/powerpoint/2010/main" val="1232529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ONTO QUAL DATA – DIFFERENT TYPES AND GETTING IT READY FOR ANALYSIS</a:t>
            </a:r>
          </a:p>
          <a:p>
            <a:endParaRPr lang="en-US" dirty="0"/>
          </a:p>
          <a:p>
            <a:r>
              <a:rPr lang="en-US" dirty="0"/>
              <a:t>Transcription – can take a long time – focus on key parts – can use Dictate functions on some packages to help with this. </a:t>
            </a:r>
          </a:p>
          <a:p>
            <a:endParaRPr lang="en-US" dirty="0"/>
          </a:p>
          <a:p>
            <a:r>
              <a:rPr lang="en-US" dirty="0"/>
              <a:t>MOVE TO NEXT SLIDE – looking at open-ended questions in questionnaires/ surveys – how deal with these? </a:t>
            </a:r>
          </a:p>
        </p:txBody>
      </p:sp>
      <p:sp>
        <p:nvSpPr>
          <p:cNvPr id="4" name="Slide Number Placeholder 3"/>
          <p:cNvSpPr>
            <a:spLocks noGrp="1"/>
          </p:cNvSpPr>
          <p:nvPr>
            <p:ph type="sldNum" sz="quarter" idx="10"/>
          </p:nvPr>
        </p:nvSpPr>
        <p:spPr/>
        <p:txBody>
          <a:bodyPr/>
          <a:lstStyle/>
          <a:p>
            <a:fld id="{E95A8479-024C-5043-9D98-2DA597F77740}" type="slidenum">
              <a:rPr lang="en-US" smtClean="0"/>
              <a:t>17</a:t>
            </a:fld>
            <a:endParaRPr lang="en-US"/>
          </a:p>
        </p:txBody>
      </p:sp>
    </p:spTree>
    <p:extLst>
      <p:ext uri="{BB962C8B-B14F-4D97-AF65-F5344CB8AC3E}">
        <p14:creationId xmlns:p14="http://schemas.microsoft.com/office/powerpoint/2010/main" val="3788690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5A8479-024C-5043-9D98-2DA597F77740}" type="slidenum">
              <a:rPr lang="en-US" smtClean="0"/>
              <a:t>18</a:t>
            </a:fld>
            <a:endParaRPr lang="en-US"/>
          </a:p>
        </p:txBody>
      </p:sp>
    </p:spTree>
    <p:extLst>
      <p:ext uri="{BB962C8B-B14F-4D97-AF65-F5344CB8AC3E}">
        <p14:creationId xmlns:p14="http://schemas.microsoft.com/office/powerpoint/2010/main" val="3171480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answers</a:t>
            </a:r>
          </a:p>
          <a:p>
            <a:r>
              <a:rPr lang="en-US" dirty="0"/>
              <a:t>Which are the key words in each one? </a:t>
            </a:r>
          </a:p>
          <a:p>
            <a:r>
              <a:rPr lang="en-US" dirty="0"/>
              <a:t>POLL – write down the words you think are important for each answer </a:t>
            </a:r>
          </a:p>
        </p:txBody>
      </p:sp>
      <p:sp>
        <p:nvSpPr>
          <p:cNvPr id="4" name="Slide Number Placeholder 3"/>
          <p:cNvSpPr>
            <a:spLocks noGrp="1"/>
          </p:cNvSpPr>
          <p:nvPr>
            <p:ph type="sldNum" sz="quarter" idx="10"/>
          </p:nvPr>
        </p:nvSpPr>
        <p:spPr/>
        <p:txBody>
          <a:bodyPr/>
          <a:lstStyle/>
          <a:p>
            <a:fld id="{E95A8479-024C-5043-9D98-2DA597F77740}" type="slidenum">
              <a:rPr lang="en-US" smtClean="0"/>
              <a:t>19</a:t>
            </a:fld>
            <a:endParaRPr lang="en-US"/>
          </a:p>
        </p:txBody>
      </p:sp>
    </p:spTree>
    <p:extLst>
      <p:ext uri="{BB962C8B-B14F-4D97-AF65-F5344CB8AC3E}">
        <p14:creationId xmlns:p14="http://schemas.microsoft.com/office/powerpoint/2010/main" val="3722556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5A8479-024C-5043-9D98-2DA597F77740}" type="slidenum">
              <a:rPr lang="en-US" smtClean="0"/>
              <a:t>2</a:t>
            </a:fld>
            <a:endParaRPr lang="en-US"/>
          </a:p>
        </p:txBody>
      </p:sp>
    </p:spTree>
    <p:extLst>
      <p:ext uri="{BB962C8B-B14F-4D97-AF65-F5344CB8AC3E}">
        <p14:creationId xmlns:p14="http://schemas.microsoft.com/office/powerpoint/2010/main" val="1663157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 </a:t>
            </a:r>
            <a:endParaRPr lang="en-GB" dirty="0"/>
          </a:p>
          <a:p>
            <a:r>
              <a:rPr lang="en-US" dirty="0"/>
              <a:t>How can we </a:t>
            </a:r>
            <a:r>
              <a:rPr lang="en-US" dirty="0" err="1"/>
              <a:t>organise</a:t>
            </a:r>
            <a:r>
              <a:rPr lang="en-US" dirty="0"/>
              <a:t> these to show</a:t>
            </a:r>
            <a:r>
              <a:rPr lang="en-US" baseline="0" dirty="0"/>
              <a:t> similar ideas together? </a:t>
            </a:r>
          </a:p>
          <a:p>
            <a:r>
              <a:rPr lang="en-US" baseline="0" dirty="0"/>
              <a:t>POLL - Which ones are similar? Match letters into pairs </a:t>
            </a:r>
            <a:endParaRPr lang="en-US" dirty="0"/>
          </a:p>
        </p:txBody>
      </p:sp>
      <p:sp>
        <p:nvSpPr>
          <p:cNvPr id="4" name="Slide Number Placeholder 3"/>
          <p:cNvSpPr>
            <a:spLocks noGrp="1"/>
          </p:cNvSpPr>
          <p:nvPr>
            <p:ph type="sldNum" sz="quarter" idx="10"/>
          </p:nvPr>
        </p:nvSpPr>
        <p:spPr/>
        <p:txBody>
          <a:bodyPr/>
          <a:lstStyle/>
          <a:p>
            <a:fld id="{E95A8479-024C-5043-9D98-2DA597F77740}" type="slidenum">
              <a:rPr lang="en-US" smtClean="0"/>
              <a:t>20</a:t>
            </a:fld>
            <a:endParaRPr lang="en-US"/>
          </a:p>
        </p:txBody>
      </p:sp>
    </p:spTree>
    <p:extLst>
      <p:ext uri="{BB962C8B-B14F-4D97-AF65-F5344CB8AC3E}">
        <p14:creationId xmlns:p14="http://schemas.microsoft.com/office/powerpoint/2010/main" val="3722556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answers </a:t>
            </a:r>
          </a:p>
          <a:p>
            <a:r>
              <a:rPr lang="en-US" dirty="0"/>
              <a:t>How can we </a:t>
            </a:r>
            <a:r>
              <a:rPr lang="en-US" dirty="0" err="1"/>
              <a:t>organise</a:t>
            </a:r>
            <a:r>
              <a:rPr lang="en-US" dirty="0"/>
              <a:t> these to show</a:t>
            </a:r>
            <a:r>
              <a:rPr lang="en-US" baseline="0" dirty="0"/>
              <a:t> similar ideas together? </a:t>
            </a:r>
          </a:p>
          <a:p>
            <a:r>
              <a:rPr lang="en-US" baseline="0" dirty="0"/>
              <a:t>These ones – A and D; B and E; C and F</a:t>
            </a:r>
            <a:endParaRPr lang="en-US" dirty="0"/>
          </a:p>
        </p:txBody>
      </p:sp>
      <p:sp>
        <p:nvSpPr>
          <p:cNvPr id="4" name="Slide Number Placeholder 3"/>
          <p:cNvSpPr>
            <a:spLocks noGrp="1"/>
          </p:cNvSpPr>
          <p:nvPr>
            <p:ph type="sldNum" sz="quarter" idx="10"/>
          </p:nvPr>
        </p:nvSpPr>
        <p:spPr/>
        <p:txBody>
          <a:bodyPr/>
          <a:lstStyle/>
          <a:p>
            <a:fld id="{E95A8479-024C-5043-9D98-2DA597F77740}" type="slidenum">
              <a:rPr lang="en-US" smtClean="0"/>
              <a:t>21</a:t>
            </a:fld>
            <a:endParaRPr lang="en-US"/>
          </a:p>
        </p:txBody>
      </p:sp>
    </p:spTree>
    <p:extLst>
      <p:ext uri="{BB962C8B-B14F-4D97-AF65-F5344CB8AC3E}">
        <p14:creationId xmlns:p14="http://schemas.microsoft.com/office/powerpoint/2010/main" val="3722556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A8479-024C-5043-9D98-2DA597F77740}" type="slidenum">
              <a:rPr lang="en-US" smtClean="0"/>
              <a:t>22</a:t>
            </a:fld>
            <a:endParaRPr lang="en-US"/>
          </a:p>
        </p:txBody>
      </p:sp>
    </p:spTree>
    <p:extLst>
      <p:ext uri="{BB962C8B-B14F-4D97-AF65-F5344CB8AC3E}">
        <p14:creationId xmlns:p14="http://schemas.microsoft.com/office/powerpoint/2010/main" val="3722556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ideas about themes for each pair </a:t>
            </a:r>
            <a:r>
              <a:rPr lang="mr-IN" baseline="0" dirty="0"/>
              <a:t>–</a:t>
            </a:r>
            <a:r>
              <a:rPr lang="en-US" baseline="0" dirty="0"/>
              <a:t> write ideas in POLL box</a:t>
            </a:r>
            <a:endParaRPr lang="en-US" dirty="0"/>
          </a:p>
        </p:txBody>
      </p:sp>
      <p:sp>
        <p:nvSpPr>
          <p:cNvPr id="4" name="Slide Number Placeholder 3"/>
          <p:cNvSpPr>
            <a:spLocks noGrp="1"/>
          </p:cNvSpPr>
          <p:nvPr>
            <p:ph type="sldNum" sz="quarter" idx="10"/>
          </p:nvPr>
        </p:nvSpPr>
        <p:spPr/>
        <p:txBody>
          <a:bodyPr/>
          <a:lstStyle/>
          <a:p>
            <a:fld id="{E95A8479-024C-5043-9D98-2DA597F77740}" type="slidenum">
              <a:rPr lang="en-US" smtClean="0"/>
              <a:t>23</a:t>
            </a:fld>
            <a:endParaRPr lang="en-US"/>
          </a:p>
        </p:txBody>
      </p:sp>
    </p:spTree>
    <p:extLst>
      <p:ext uri="{BB962C8B-B14F-4D97-AF65-F5344CB8AC3E}">
        <p14:creationId xmlns:p14="http://schemas.microsoft.com/office/powerpoint/2010/main" val="3722556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possible themes for each pair – other ideas are OK</a:t>
            </a:r>
          </a:p>
        </p:txBody>
      </p:sp>
      <p:sp>
        <p:nvSpPr>
          <p:cNvPr id="4" name="Slide Number Placeholder 3"/>
          <p:cNvSpPr>
            <a:spLocks noGrp="1"/>
          </p:cNvSpPr>
          <p:nvPr>
            <p:ph type="sldNum" sz="quarter" idx="10"/>
          </p:nvPr>
        </p:nvSpPr>
        <p:spPr/>
        <p:txBody>
          <a:bodyPr/>
          <a:lstStyle/>
          <a:p>
            <a:fld id="{E95A8479-024C-5043-9D98-2DA597F77740}" type="slidenum">
              <a:rPr lang="en-US" smtClean="0"/>
              <a:t>24</a:t>
            </a:fld>
            <a:endParaRPr lang="en-US"/>
          </a:p>
        </p:txBody>
      </p:sp>
    </p:spTree>
    <p:extLst>
      <p:ext uri="{BB962C8B-B14F-4D97-AF65-F5344CB8AC3E}">
        <p14:creationId xmlns:p14="http://schemas.microsoft.com/office/powerpoint/2010/main" val="3722556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a:t>
            </a:r>
            <a:r>
              <a:rPr lang="en-US" baseline="0" dirty="0"/>
              <a:t> final presentation of this data </a:t>
            </a:r>
            <a:r>
              <a:rPr lang="mr-IN" baseline="0" dirty="0"/>
              <a:t>–</a:t>
            </a:r>
            <a:r>
              <a:rPr lang="en-US" baseline="0" dirty="0"/>
              <a:t> with ‘fancier’ titles for the themes. </a:t>
            </a:r>
          </a:p>
          <a:p>
            <a:endParaRPr lang="en-US" baseline="0" dirty="0"/>
          </a:p>
          <a:p>
            <a:r>
              <a:rPr lang="en-US" baseline="0" dirty="0"/>
              <a:t>NEXT SLIDE – MOVING ONTO THINK ABOUT CODING LARGER PIECES OF QUALITATIVE DATA – TEXTS / REPORTS/ STORIES/ LONGER INTERVIEW PIECES</a:t>
            </a:r>
            <a:endParaRPr lang="en-US" dirty="0"/>
          </a:p>
        </p:txBody>
      </p:sp>
      <p:sp>
        <p:nvSpPr>
          <p:cNvPr id="4" name="Slide Number Placeholder 3"/>
          <p:cNvSpPr>
            <a:spLocks noGrp="1"/>
          </p:cNvSpPr>
          <p:nvPr>
            <p:ph type="sldNum" sz="quarter" idx="10"/>
          </p:nvPr>
        </p:nvSpPr>
        <p:spPr/>
        <p:txBody>
          <a:bodyPr/>
          <a:lstStyle/>
          <a:p>
            <a:fld id="{E95A8479-024C-5043-9D98-2DA597F77740}" type="slidenum">
              <a:rPr lang="en-US" smtClean="0"/>
              <a:t>25</a:t>
            </a:fld>
            <a:endParaRPr lang="en-US"/>
          </a:p>
        </p:txBody>
      </p:sp>
    </p:spTree>
    <p:extLst>
      <p:ext uri="{BB962C8B-B14F-4D97-AF65-F5344CB8AC3E}">
        <p14:creationId xmlns:p14="http://schemas.microsoft.com/office/powerpoint/2010/main" val="3795249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t>
            </a:r>
            <a:r>
              <a:rPr lang="en-US" dirty="0" err="1"/>
              <a:t>Moussa</a:t>
            </a:r>
            <a:r>
              <a:rPr lang="en-US" dirty="0"/>
              <a:t> </a:t>
            </a:r>
            <a:r>
              <a:rPr lang="mr-IN" dirty="0"/>
              <a:t>–</a:t>
            </a:r>
            <a:r>
              <a:rPr lang="en-US" dirty="0"/>
              <a:t> and everyone else</a:t>
            </a:r>
            <a:r>
              <a:rPr lang="en-US" baseline="0" dirty="0"/>
              <a:t> who submitted texts </a:t>
            </a:r>
          </a:p>
          <a:p>
            <a:r>
              <a:rPr lang="en-US" baseline="0" dirty="0"/>
              <a:t>This is text as it was written and emailed- READ IT OUT</a:t>
            </a:r>
          </a:p>
          <a:p>
            <a:r>
              <a:rPr lang="en-US" baseline="0" dirty="0"/>
              <a:t>What are we </a:t>
            </a:r>
            <a:r>
              <a:rPr lang="en-US" baseline="0" dirty="0" err="1"/>
              <a:t>analysing</a:t>
            </a:r>
            <a:r>
              <a:rPr lang="en-US" baseline="0" dirty="0"/>
              <a:t> it for? What is our research question? (what do TESOL Africa teachers think are characteristics of ‘the best teacher’ ever? </a:t>
            </a:r>
            <a:r>
              <a:rPr lang="mr-IN" baseline="0" dirty="0"/>
              <a:t>–</a:t>
            </a:r>
            <a:r>
              <a:rPr lang="en-US" baseline="0" dirty="0"/>
              <a:t> what do they value in teachers? )</a:t>
            </a:r>
          </a:p>
        </p:txBody>
      </p:sp>
      <p:sp>
        <p:nvSpPr>
          <p:cNvPr id="4" name="Slide Number Placeholder 3"/>
          <p:cNvSpPr>
            <a:spLocks noGrp="1"/>
          </p:cNvSpPr>
          <p:nvPr>
            <p:ph type="sldNum" sz="quarter" idx="10"/>
          </p:nvPr>
        </p:nvSpPr>
        <p:spPr/>
        <p:txBody>
          <a:bodyPr/>
          <a:lstStyle/>
          <a:p>
            <a:fld id="{E95A8479-024C-5043-9D98-2DA597F77740}" type="slidenum">
              <a:rPr lang="en-US" smtClean="0"/>
              <a:t>26</a:t>
            </a:fld>
            <a:endParaRPr lang="en-US"/>
          </a:p>
        </p:txBody>
      </p:sp>
    </p:spTree>
    <p:extLst>
      <p:ext uri="{BB962C8B-B14F-4D97-AF65-F5344CB8AC3E}">
        <p14:creationId xmlns:p14="http://schemas.microsoft.com/office/powerpoint/2010/main" val="28223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piece of work is to divide</a:t>
            </a:r>
            <a:r>
              <a:rPr lang="en-US" baseline="0" dirty="0"/>
              <a:t> into meaning units/ separate ‘ideas’ </a:t>
            </a:r>
            <a:r>
              <a:rPr lang="mr-IN" baseline="0" dirty="0"/>
              <a:t>–</a:t>
            </a:r>
            <a:r>
              <a:rPr lang="en-US" baseline="0" dirty="0"/>
              <a:t> words in bold are the ideas central to each part </a:t>
            </a:r>
            <a:r>
              <a:rPr lang="mr-IN" baseline="0" dirty="0"/>
              <a:t>–</a:t>
            </a:r>
            <a:r>
              <a:rPr lang="en-US" baseline="0" dirty="0"/>
              <a:t> the ‘chunks’ </a:t>
            </a:r>
          </a:p>
          <a:p>
            <a:endParaRPr lang="en-US" dirty="0"/>
          </a:p>
        </p:txBody>
      </p:sp>
      <p:sp>
        <p:nvSpPr>
          <p:cNvPr id="4" name="Slide Number Placeholder 3"/>
          <p:cNvSpPr>
            <a:spLocks noGrp="1"/>
          </p:cNvSpPr>
          <p:nvPr>
            <p:ph type="sldNum" sz="quarter" idx="10"/>
          </p:nvPr>
        </p:nvSpPr>
        <p:spPr/>
        <p:txBody>
          <a:bodyPr/>
          <a:lstStyle/>
          <a:p>
            <a:fld id="{E95A8479-024C-5043-9D98-2DA597F77740}" type="slidenum">
              <a:rPr lang="en-US" smtClean="0"/>
              <a:t>27</a:t>
            </a:fld>
            <a:endParaRPr lang="en-US"/>
          </a:p>
        </p:txBody>
      </p:sp>
    </p:spTree>
    <p:extLst>
      <p:ext uri="{BB962C8B-B14F-4D97-AF65-F5344CB8AC3E}">
        <p14:creationId xmlns:p14="http://schemas.microsoft.com/office/powerpoint/2010/main" val="2537916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5A8479-024C-5043-9D98-2DA597F77740}" type="slidenum">
              <a:rPr lang="en-US" smtClean="0"/>
              <a:t>28</a:t>
            </a:fld>
            <a:endParaRPr lang="en-US"/>
          </a:p>
        </p:txBody>
      </p:sp>
    </p:spTree>
    <p:extLst>
      <p:ext uri="{BB962C8B-B14F-4D97-AF65-F5344CB8AC3E}">
        <p14:creationId xmlns:p14="http://schemas.microsoft.com/office/powerpoint/2010/main" val="2860497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a:t>
            </a:r>
            <a:r>
              <a:rPr lang="en-US" baseline="0" dirty="0"/>
              <a:t> words in the text </a:t>
            </a:r>
            <a:r>
              <a:rPr lang="mr-IN" baseline="0" dirty="0"/>
              <a:t>–</a:t>
            </a:r>
            <a:r>
              <a:rPr lang="en-US" baseline="0" dirty="0"/>
              <a:t> representative of what ‘best teacher’ is like </a:t>
            </a:r>
            <a:r>
              <a:rPr lang="mr-IN" baseline="0" dirty="0"/>
              <a:t>–</a:t>
            </a:r>
            <a:r>
              <a:rPr lang="en-US" baseline="0" dirty="0"/>
              <a:t> </a:t>
            </a:r>
          </a:p>
          <a:p>
            <a:r>
              <a:rPr lang="en-US" baseline="0" dirty="0"/>
              <a:t>The words become ‘codes’ </a:t>
            </a:r>
            <a:r>
              <a:rPr lang="mr-IN" baseline="0" dirty="0"/>
              <a:t>–</a:t>
            </a:r>
            <a:r>
              <a:rPr lang="en-US" baseline="0" dirty="0"/>
              <a:t> move slightly </a:t>
            </a:r>
            <a:r>
              <a:rPr lang="mr-IN" baseline="0" dirty="0"/>
              <a:t>–</a:t>
            </a:r>
            <a:r>
              <a:rPr lang="en-US" baseline="0" dirty="0"/>
              <a:t> inspired moves to ‘inspiring’ / class was excited </a:t>
            </a:r>
            <a:r>
              <a:rPr lang="mr-IN" baseline="0" dirty="0"/>
              <a:t>–</a:t>
            </a:r>
            <a:r>
              <a:rPr lang="en-US" baseline="0" dirty="0"/>
              <a:t> exciting. </a:t>
            </a:r>
          </a:p>
          <a:p>
            <a:r>
              <a:rPr lang="en-US" baseline="0" dirty="0"/>
              <a:t>Picture to capture one of key ideas. </a:t>
            </a:r>
            <a:endParaRPr lang="en-US" dirty="0"/>
          </a:p>
        </p:txBody>
      </p:sp>
      <p:sp>
        <p:nvSpPr>
          <p:cNvPr id="4" name="Slide Number Placeholder 3"/>
          <p:cNvSpPr>
            <a:spLocks noGrp="1"/>
          </p:cNvSpPr>
          <p:nvPr>
            <p:ph type="sldNum" sz="quarter" idx="10"/>
          </p:nvPr>
        </p:nvSpPr>
        <p:spPr/>
        <p:txBody>
          <a:bodyPr/>
          <a:lstStyle/>
          <a:p>
            <a:fld id="{E95A8479-024C-5043-9D98-2DA597F77740}" type="slidenum">
              <a:rPr lang="en-US" smtClean="0"/>
              <a:t>29</a:t>
            </a:fld>
            <a:endParaRPr lang="en-US"/>
          </a:p>
        </p:txBody>
      </p:sp>
    </p:spTree>
    <p:extLst>
      <p:ext uri="{BB962C8B-B14F-4D97-AF65-F5344CB8AC3E}">
        <p14:creationId xmlns:p14="http://schemas.microsoft.com/office/powerpoint/2010/main" val="221543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5A8479-024C-5043-9D98-2DA597F77740}" type="slidenum">
              <a:rPr lang="en-US" smtClean="0"/>
              <a:t>3</a:t>
            </a:fld>
            <a:endParaRPr lang="en-US"/>
          </a:p>
        </p:txBody>
      </p:sp>
    </p:spTree>
    <p:extLst>
      <p:ext uri="{BB962C8B-B14F-4D97-AF65-F5344CB8AC3E}">
        <p14:creationId xmlns:p14="http://schemas.microsoft.com/office/powerpoint/2010/main" val="484409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Bigger than one word </a:t>
            </a:r>
            <a:r>
              <a:rPr lang="mr-IN" dirty="0"/>
              <a:t>–</a:t>
            </a:r>
            <a:r>
              <a:rPr lang="en-US" dirty="0"/>
              <a:t> ideas that seem important</a:t>
            </a:r>
            <a:r>
              <a:rPr lang="en-US" baseline="0" dirty="0"/>
              <a:t> to the central question </a:t>
            </a:r>
            <a:r>
              <a:rPr lang="mr-IN" baseline="0" dirty="0"/>
              <a:t>–</a:t>
            </a:r>
            <a:r>
              <a:rPr lang="en-US" baseline="0" dirty="0"/>
              <a:t> </a:t>
            </a:r>
          </a:p>
          <a:p>
            <a:r>
              <a:rPr lang="en-US" baseline="0" dirty="0"/>
              <a:t>Here </a:t>
            </a:r>
            <a:r>
              <a:rPr lang="mr-IN" baseline="0" dirty="0"/>
              <a:t>–</a:t>
            </a:r>
            <a:r>
              <a:rPr lang="en-US" baseline="0" dirty="0"/>
              <a:t> best teachers </a:t>
            </a:r>
            <a:r>
              <a:rPr lang="mr-IN" baseline="0" dirty="0"/>
              <a:t>–</a:t>
            </a:r>
            <a:r>
              <a:rPr lang="en-US" baseline="0" dirty="0"/>
              <a:t> see school as a home / family </a:t>
            </a:r>
          </a:p>
          <a:p>
            <a:r>
              <a:rPr lang="en-US" baseline="0" dirty="0"/>
              <a:t>Best teachers have inspired other teachers </a:t>
            </a:r>
          </a:p>
          <a:p>
            <a:r>
              <a:rPr lang="en-US" baseline="0" dirty="0"/>
              <a:t>Best teachers are still thought about many years later. </a:t>
            </a:r>
            <a:endParaRPr lang="en-US" dirty="0"/>
          </a:p>
        </p:txBody>
      </p:sp>
      <p:sp>
        <p:nvSpPr>
          <p:cNvPr id="4" name="Slide Number Placeholder 3"/>
          <p:cNvSpPr>
            <a:spLocks noGrp="1"/>
          </p:cNvSpPr>
          <p:nvPr>
            <p:ph type="sldNum" sz="quarter" idx="10"/>
          </p:nvPr>
        </p:nvSpPr>
        <p:spPr/>
        <p:txBody>
          <a:bodyPr/>
          <a:lstStyle/>
          <a:p>
            <a:fld id="{E95A8479-024C-5043-9D98-2DA597F77740}" type="slidenum">
              <a:rPr lang="en-US" smtClean="0"/>
              <a:t>30</a:t>
            </a:fld>
            <a:endParaRPr lang="en-US"/>
          </a:p>
        </p:txBody>
      </p:sp>
    </p:spTree>
    <p:extLst>
      <p:ext uri="{BB962C8B-B14F-4D97-AF65-F5344CB8AC3E}">
        <p14:creationId xmlns:p14="http://schemas.microsoft.com/office/powerpoint/2010/main" val="95462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a:t>
            </a:r>
            <a:r>
              <a:rPr lang="en-US" baseline="0" dirty="0"/>
              <a:t> words in the text </a:t>
            </a:r>
            <a:r>
              <a:rPr lang="mr-IN" baseline="0" dirty="0"/>
              <a:t>–</a:t>
            </a:r>
            <a:r>
              <a:rPr lang="en-US" baseline="0" dirty="0"/>
              <a:t> representative of what ‘best teacher’ is like </a:t>
            </a:r>
            <a:r>
              <a:rPr lang="mr-IN" baseline="0" dirty="0"/>
              <a:t>–</a:t>
            </a:r>
            <a:r>
              <a:rPr lang="en-US" baseline="0" dirty="0"/>
              <a:t> </a:t>
            </a:r>
          </a:p>
          <a:p>
            <a:r>
              <a:rPr lang="en-US" baseline="0" dirty="0"/>
              <a:t>The words become ‘codes’ </a:t>
            </a:r>
            <a:r>
              <a:rPr lang="mr-IN" baseline="0" dirty="0"/>
              <a:t>–</a:t>
            </a:r>
            <a:r>
              <a:rPr lang="en-US" baseline="0" dirty="0"/>
              <a:t> move slightly </a:t>
            </a:r>
            <a:r>
              <a:rPr lang="mr-IN" baseline="0" dirty="0"/>
              <a:t>–</a:t>
            </a:r>
            <a:r>
              <a:rPr lang="en-US" baseline="0" dirty="0"/>
              <a:t> inspired moves to ‘inspiring’ / class was excited </a:t>
            </a:r>
            <a:r>
              <a:rPr lang="mr-IN" baseline="0" dirty="0"/>
              <a:t>–</a:t>
            </a:r>
            <a:r>
              <a:rPr lang="en-US" baseline="0" dirty="0"/>
              <a:t> exciting. </a:t>
            </a:r>
            <a:endParaRPr lang="en-US" dirty="0"/>
          </a:p>
        </p:txBody>
      </p:sp>
      <p:sp>
        <p:nvSpPr>
          <p:cNvPr id="4" name="Slide Number Placeholder 3"/>
          <p:cNvSpPr>
            <a:spLocks noGrp="1"/>
          </p:cNvSpPr>
          <p:nvPr>
            <p:ph type="sldNum" sz="quarter" idx="10"/>
          </p:nvPr>
        </p:nvSpPr>
        <p:spPr/>
        <p:txBody>
          <a:bodyPr/>
          <a:lstStyle/>
          <a:p>
            <a:fld id="{E95A8479-024C-5043-9D98-2DA597F77740}" type="slidenum">
              <a:rPr lang="en-US" smtClean="0"/>
              <a:t>31</a:t>
            </a:fld>
            <a:endParaRPr lang="en-US"/>
          </a:p>
        </p:txBody>
      </p:sp>
    </p:spTree>
    <p:extLst>
      <p:ext uri="{BB962C8B-B14F-4D97-AF65-F5344CB8AC3E}">
        <p14:creationId xmlns:p14="http://schemas.microsoft.com/office/powerpoint/2010/main" val="2215432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Codes</a:t>
            </a:r>
            <a:r>
              <a:rPr lang="en-US" baseline="0" dirty="0"/>
              <a:t> which are from the text</a:t>
            </a:r>
          </a:p>
          <a:p>
            <a:r>
              <a:rPr lang="en-US" baseline="0" dirty="0"/>
              <a:t>In vivo codes </a:t>
            </a:r>
          </a:p>
          <a:p>
            <a:r>
              <a:rPr lang="en-US" baseline="0" dirty="0"/>
              <a:t>Here from reported speech of the teacher </a:t>
            </a:r>
            <a:endParaRPr lang="en-US" dirty="0"/>
          </a:p>
        </p:txBody>
      </p:sp>
      <p:sp>
        <p:nvSpPr>
          <p:cNvPr id="4" name="Slide Number Placeholder 3"/>
          <p:cNvSpPr>
            <a:spLocks noGrp="1"/>
          </p:cNvSpPr>
          <p:nvPr>
            <p:ph type="sldNum" sz="quarter" idx="10"/>
          </p:nvPr>
        </p:nvSpPr>
        <p:spPr/>
        <p:txBody>
          <a:bodyPr/>
          <a:lstStyle/>
          <a:p>
            <a:fld id="{E95A8479-024C-5043-9D98-2DA597F77740}" type="slidenum">
              <a:rPr lang="en-US" smtClean="0"/>
              <a:t>32</a:t>
            </a:fld>
            <a:endParaRPr lang="en-US"/>
          </a:p>
        </p:txBody>
      </p:sp>
    </p:spTree>
    <p:extLst>
      <p:ext uri="{BB962C8B-B14F-4D97-AF65-F5344CB8AC3E}">
        <p14:creationId xmlns:p14="http://schemas.microsoft.com/office/powerpoint/2010/main" val="95462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words are very powerful – this is a really nice way of capturing this sense that the best teachers go beyond ‘doing the job’ </a:t>
            </a:r>
          </a:p>
        </p:txBody>
      </p:sp>
      <p:sp>
        <p:nvSpPr>
          <p:cNvPr id="4" name="Slide Number Placeholder 3"/>
          <p:cNvSpPr>
            <a:spLocks noGrp="1"/>
          </p:cNvSpPr>
          <p:nvPr>
            <p:ph type="sldNum" sz="quarter" idx="10"/>
          </p:nvPr>
        </p:nvSpPr>
        <p:spPr/>
        <p:txBody>
          <a:bodyPr/>
          <a:lstStyle/>
          <a:p>
            <a:fld id="{E95A8479-024C-5043-9D98-2DA597F77740}" type="slidenum">
              <a:rPr lang="en-US" smtClean="0"/>
              <a:t>33</a:t>
            </a:fld>
            <a:endParaRPr lang="en-US"/>
          </a:p>
        </p:txBody>
      </p:sp>
    </p:spTree>
    <p:extLst>
      <p:ext uri="{BB962C8B-B14F-4D97-AF65-F5344CB8AC3E}">
        <p14:creationId xmlns:p14="http://schemas.microsoft.com/office/powerpoint/2010/main" val="2215432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Rejoice! </a:t>
            </a:r>
          </a:p>
          <a:p>
            <a:endParaRPr lang="en-GB" dirty="0"/>
          </a:p>
        </p:txBody>
      </p:sp>
      <p:sp>
        <p:nvSpPr>
          <p:cNvPr id="4" name="Slide Number Placeholder 3"/>
          <p:cNvSpPr>
            <a:spLocks noGrp="1"/>
          </p:cNvSpPr>
          <p:nvPr>
            <p:ph type="sldNum" sz="quarter" idx="5"/>
          </p:nvPr>
        </p:nvSpPr>
        <p:spPr/>
        <p:txBody>
          <a:bodyPr/>
          <a:lstStyle/>
          <a:p>
            <a:fld id="{E95A8479-024C-5043-9D98-2DA597F77740}" type="slidenum">
              <a:rPr lang="en-US" smtClean="0"/>
              <a:t>34</a:t>
            </a:fld>
            <a:endParaRPr lang="en-US"/>
          </a:p>
        </p:txBody>
      </p:sp>
    </p:spTree>
    <p:extLst>
      <p:ext uri="{BB962C8B-B14F-4D97-AF65-F5344CB8AC3E}">
        <p14:creationId xmlns:p14="http://schemas.microsoft.com/office/powerpoint/2010/main" val="2965981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Rejoice! </a:t>
            </a:r>
          </a:p>
          <a:p>
            <a:endParaRPr lang="en-GB" dirty="0"/>
          </a:p>
        </p:txBody>
      </p:sp>
      <p:sp>
        <p:nvSpPr>
          <p:cNvPr id="4" name="Slide Number Placeholder 3"/>
          <p:cNvSpPr>
            <a:spLocks noGrp="1"/>
          </p:cNvSpPr>
          <p:nvPr>
            <p:ph type="sldNum" sz="quarter" idx="5"/>
          </p:nvPr>
        </p:nvSpPr>
        <p:spPr/>
        <p:txBody>
          <a:bodyPr/>
          <a:lstStyle/>
          <a:p>
            <a:fld id="{E95A8479-024C-5043-9D98-2DA597F77740}" type="slidenum">
              <a:rPr lang="en-US" smtClean="0"/>
              <a:t>35</a:t>
            </a:fld>
            <a:endParaRPr lang="en-US"/>
          </a:p>
        </p:txBody>
      </p:sp>
    </p:spTree>
    <p:extLst>
      <p:ext uri="{BB962C8B-B14F-4D97-AF65-F5344CB8AC3E}">
        <p14:creationId xmlns:p14="http://schemas.microsoft.com/office/powerpoint/2010/main" val="4089320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Adds some additional ideas within existing codes – Kind includes Caring </a:t>
            </a:r>
          </a:p>
          <a:p>
            <a:r>
              <a:rPr lang="en-US" dirty="0"/>
              <a:t>Add some ‘sub-themes’ – Family – relationships – knows names</a:t>
            </a:r>
          </a:p>
          <a:p>
            <a:r>
              <a:rPr lang="en-US" dirty="0"/>
              <a:t>Could also look at x vs. y – ordinary teacher vs. outstanding teachers </a:t>
            </a:r>
          </a:p>
          <a:p>
            <a:endParaRPr lang="en-US" dirty="0"/>
          </a:p>
        </p:txBody>
      </p:sp>
      <p:sp>
        <p:nvSpPr>
          <p:cNvPr id="4" name="Slide Number Placeholder 3"/>
          <p:cNvSpPr>
            <a:spLocks noGrp="1"/>
          </p:cNvSpPr>
          <p:nvPr>
            <p:ph type="sldNum" sz="quarter" idx="10"/>
          </p:nvPr>
        </p:nvSpPr>
        <p:spPr/>
        <p:txBody>
          <a:bodyPr/>
          <a:lstStyle/>
          <a:p>
            <a:fld id="{E95A8479-024C-5043-9D98-2DA597F77740}" type="slidenum">
              <a:rPr lang="en-US" smtClean="0"/>
              <a:t>36</a:t>
            </a:fld>
            <a:endParaRPr lang="en-US"/>
          </a:p>
        </p:txBody>
      </p:sp>
    </p:spTree>
    <p:extLst>
      <p:ext uri="{BB962C8B-B14F-4D97-AF65-F5344CB8AC3E}">
        <p14:creationId xmlns:p14="http://schemas.microsoft.com/office/powerpoint/2010/main" val="1358129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5A8479-024C-5043-9D98-2DA597F77740}" type="slidenum">
              <a:rPr lang="en-US" smtClean="0"/>
              <a:t>37</a:t>
            </a:fld>
            <a:endParaRPr lang="en-US"/>
          </a:p>
        </p:txBody>
      </p:sp>
    </p:spTree>
    <p:extLst>
      <p:ext uri="{BB962C8B-B14F-4D97-AF65-F5344CB8AC3E}">
        <p14:creationId xmlns:p14="http://schemas.microsoft.com/office/powerpoint/2010/main" val="1787165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5A8479-024C-5043-9D98-2DA597F77740}" type="slidenum">
              <a:rPr lang="en-US" smtClean="0"/>
              <a:t>38</a:t>
            </a:fld>
            <a:endParaRPr lang="en-US"/>
          </a:p>
        </p:txBody>
      </p:sp>
    </p:spTree>
    <p:extLst>
      <p:ext uri="{BB962C8B-B14F-4D97-AF65-F5344CB8AC3E}">
        <p14:creationId xmlns:p14="http://schemas.microsoft.com/office/powerpoint/2010/main" val="2270972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Combines themes and data extracts in nice model – (from Ager 2015 investigation of group writing approach and what students liked and didn’t like). </a:t>
            </a:r>
          </a:p>
        </p:txBody>
      </p:sp>
      <p:sp>
        <p:nvSpPr>
          <p:cNvPr id="4" name="Slide Number Placeholder 3"/>
          <p:cNvSpPr>
            <a:spLocks noGrp="1"/>
          </p:cNvSpPr>
          <p:nvPr>
            <p:ph type="sldNum" sz="quarter" idx="5"/>
          </p:nvPr>
        </p:nvSpPr>
        <p:spPr/>
        <p:txBody>
          <a:bodyPr/>
          <a:lstStyle/>
          <a:p>
            <a:fld id="{E95A8479-024C-5043-9D98-2DA597F77740}" type="slidenum">
              <a:rPr lang="en-US" smtClean="0"/>
              <a:t>39</a:t>
            </a:fld>
            <a:endParaRPr lang="en-US"/>
          </a:p>
        </p:txBody>
      </p:sp>
    </p:spTree>
    <p:extLst>
      <p:ext uri="{BB962C8B-B14F-4D97-AF65-F5344CB8AC3E}">
        <p14:creationId xmlns:p14="http://schemas.microsoft.com/office/powerpoint/2010/main" val="151536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POLL question </a:t>
            </a:r>
          </a:p>
        </p:txBody>
      </p:sp>
      <p:sp>
        <p:nvSpPr>
          <p:cNvPr id="4" name="Slide Number Placeholder 3"/>
          <p:cNvSpPr>
            <a:spLocks noGrp="1"/>
          </p:cNvSpPr>
          <p:nvPr>
            <p:ph type="sldNum" sz="quarter" idx="5"/>
          </p:nvPr>
        </p:nvSpPr>
        <p:spPr/>
        <p:txBody>
          <a:bodyPr/>
          <a:lstStyle/>
          <a:p>
            <a:fld id="{E95A8479-024C-5043-9D98-2DA597F77740}" type="slidenum">
              <a:rPr lang="en-US" smtClean="0"/>
              <a:t>4</a:t>
            </a:fld>
            <a:endParaRPr lang="en-US"/>
          </a:p>
        </p:txBody>
      </p:sp>
    </p:spTree>
    <p:extLst>
      <p:ext uri="{BB962C8B-B14F-4D97-AF65-F5344CB8AC3E}">
        <p14:creationId xmlns:p14="http://schemas.microsoft.com/office/powerpoint/2010/main" val="4030856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5A8479-024C-5043-9D98-2DA597F77740}" type="slidenum">
              <a:rPr lang="en-US" smtClean="0"/>
              <a:t>40</a:t>
            </a:fld>
            <a:endParaRPr lang="en-US"/>
          </a:p>
        </p:txBody>
      </p:sp>
    </p:spTree>
    <p:extLst>
      <p:ext uri="{BB962C8B-B14F-4D97-AF65-F5344CB8AC3E}">
        <p14:creationId xmlns:p14="http://schemas.microsoft.com/office/powerpoint/2010/main" val="4285850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Getting the ‘feel’ of your data</a:t>
            </a:r>
          </a:p>
          <a:p>
            <a:r>
              <a:rPr lang="en-GB" dirty="0"/>
              <a:t>Keeping it ‘real’ </a:t>
            </a:r>
          </a:p>
          <a:p>
            <a:r>
              <a:rPr lang="en-GB" dirty="0"/>
              <a:t>Try not to lose sight of the original data</a:t>
            </a:r>
          </a:p>
          <a:p>
            <a:endParaRPr lang="en-GB" dirty="0"/>
          </a:p>
          <a:p>
            <a:r>
              <a:rPr lang="en-GB" dirty="0"/>
              <a:t>Performance: plays, stories, songs, poems </a:t>
            </a:r>
          </a:p>
          <a:p>
            <a:r>
              <a:rPr lang="en-GB" dirty="0"/>
              <a:t>Who is your audience? </a:t>
            </a:r>
          </a:p>
          <a:p>
            <a:r>
              <a:rPr lang="en-GB" dirty="0"/>
              <a:t>What do you want them to take away? </a:t>
            </a:r>
          </a:p>
          <a:p>
            <a:endParaRPr lang="en-GB" dirty="0"/>
          </a:p>
        </p:txBody>
      </p:sp>
      <p:sp>
        <p:nvSpPr>
          <p:cNvPr id="4" name="Slide Number Placeholder 3"/>
          <p:cNvSpPr>
            <a:spLocks noGrp="1"/>
          </p:cNvSpPr>
          <p:nvPr>
            <p:ph type="sldNum" sz="quarter" idx="5"/>
          </p:nvPr>
        </p:nvSpPr>
        <p:spPr/>
        <p:txBody>
          <a:bodyPr/>
          <a:lstStyle/>
          <a:p>
            <a:fld id="{E95A8479-024C-5043-9D98-2DA597F77740}" type="slidenum">
              <a:rPr lang="en-US" smtClean="0"/>
              <a:t>41</a:t>
            </a:fld>
            <a:endParaRPr lang="en-US"/>
          </a:p>
        </p:txBody>
      </p:sp>
    </p:spTree>
    <p:extLst>
      <p:ext uri="{BB962C8B-B14F-4D97-AF65-F5344CB8AC3E}">
        <p14:creationId xmlns:p14="http://schemas.microsoft.com/office/powerpoint/2010/main" val="688668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5A8479-024C-5043-9D98-2DA597F77740}" type="slidenum">
              <a:rPr lang="en-US" smtClean="0"/>
              <a:t>42</a:t>
            </a:fld>
            <a:endParaRPr lang="en-US"/>
          </a:p>
        </p:txBody>
      </p:sp>
    </p:spTree>
    <p:extLst>
      <p:ext uri="{BB962C8B-B14F-4D97-AF65-F5344CB8AC3E}">
        <p14:creationId xmlns:p14="http://schemas.microsoft.com/office/powerpoint/2010/main" val="31277958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5A8479-024C-5043-9D98-2DA597F77740}" type="slidenum">
              <a:rPr lang="en-US" smtClean="0"/>
              <a:t>43</a:t>
            </a:fld>
            <a:endParaRPr lang="en-US"/>
          </a:p>
        </p:txBody>
      </p:sp>
    </p:spTree>
    <p:extLst>
      <p:ext uri="{BB962C8B-B14F-4D97-AF65-F5344CB8AC3E}">
        <p14:creationId xmlns:p14="http://schemas.microsoft.com/office/powerpoint/2010/main" val="4255046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5A8479-024C-5043-9D98-2DA597F77740}" type="slidenum">
              <a:rPr lang="en-US" smtClean="0"/>
              <a:t>44</a:t>
            </a:fld>
            <a:endParaRPr lang="en-US"/>
          </a:p>
        </p:txBody>
      </p:sp>
    </p:spTree>
    <p:extLst>
      <p:ext uri="{BB962C8B-B14F-4D97-AF65-F5344CB8AC3E}">
        <p14:creationId xmlns:p14="http://schemas.microsoft.com/office/powerpoint/2010/main" val="8123413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5A8479-024C-5043-9D98-2DA597F77740}" type="slidenum">
              <a:rPr lang="en-US" smtClean="0"/>
              <a:t>45</a:t>
            </a:fld>
            <a:endParaRPr lang="en-US"/>
          </a:p>
        </p:txBody>
      </p:sp>
    </p:spTree>
    <p:extLst>
      <p:ext uri="{BB962C8B-B14F-4D97-AF65-F5344CB8AC3E}">
        <p14:creationId xmlns:p14="http://schemas.microsoft.com/office/powerpoint/2010/main" val="417426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this from the previous</a:t>
            </a:r>
            <a:r>
              <a:rPr lang="en-US" baseline="0" dirty="0"/>
              <a:t> webinar? Data which is about perceptions </a:t>
            </a:r>
            <a:r>
              <a:rPr lang="mr-IN" baseline="0" dirty="0"/>
              <a:t>–</a:t>
            </a:r>
            <a:r>
              <a:rPr lang="en-US" baseline="0" dirty="0"/>
              <a:t> your own or other peoples or about behaviour. </a:t>
            </a:r>
          </a:p>
          <a:p>
            <a:r>
              <a:rPr lang="en-US" baseline="0" dirty="0"/>
              <a:t>Which sort of data have you collected? Are you collecting? </a:t>
            </a:r>
          </a:p>
          <a:p>
            <a:r>
              <a:rPr lang="en-US" baseline="0" dirty="0"/>
              <a:t>Poll question </a:t>
            </a:r>
            <a:endParaRPr lang="en-US" dirty="0"/>
          </a:p>
        </p:txBody>
      </p:sp>
      <p:sp>
        <p:nvSpPr>
          <p:cNvPr id="4" name="Slide Number Placeholder 3"/>
          <p:cNvSpPr>
            <a:spLocks noGrp="1"/>
          </p:cNvSpPr>
          <p:nvPr>
            <p:ph type="sldNum" sz="quarter" idx="10"/>
          </p:nvPr>
        </p:nvSpPr>
        <p:spPr/>
        <p:txBody>
          <a:bodyPr/>
          <a:lstStyle/>
          <a:p>
            <a:fld id="{E95A8479-024C-5043-9D98-2DA597F77740}" type="slidenum">
              <a:rPr lang="en-US" smtClean="0"/>
              <a:t>5</a:t>
            </a:fld>
            <a:endParaRPr lang="en-US"/>
          </a:p>
        </p:txBody>
      </p:sp>
    </p:spTree>
    <p:extLst>
      <p:ext uri="{BB962C8B-B14F-4D97-AF65-F5344CB8AC3E}">
        <p14:creationId xmlns:p14="http://schemas.microsoft.com/office/powerpoint/2010/main" val="372906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question </a:t>
            </a:r>
            <a:r>
              <a:rPr lang="mr-IN" dirty="0"/>
              <a:t>–</a:t>
            </a:r>
            <a:r>
              <a:rPr lang="en-US" dirty="0"/>
              <a:t> Decide</a:t>
            </a:r>
            <a:r>
              <a:rPr lang="en-US" baseline="0" dirty="0"/>
              <a:t> which kind of data each type is </a:t>
            </a:r>
            <a:r>
              <a:rPr lang="mr-IN" baseline="0" dirty="0"/>
              <a:t>–</a:t>
            </a:r>
            <a:r>
              <a:rPr lang="en-US" baseline="0" dirty="0"/>
              <a:t> put Quant or </a:t>
            </a:r>
            <a:r>
              <a:rPr lang="en-US" baseline="0" dirty="0" err="1"/>
              <a:t>Qual</a:t>
            </a:r>
            <a:r>
              <a:rPr lang="en-US" baseline="0" dirty="0"/>
              <a:t> with a number. </a:t>
            </a:r>
          </a:p>
          <a:p>
            <a:r>
              <a:rPr lang="en-US" baseline="0" dirty="0"/>
              <a:t>1= Qual 2= qual 3= ??</a:t>
            </a:r>
            <a:endParaRPr lang="en-US" dirty="0"/>
          </a:p>
        </p:txBody>
      </p:sp>
      <p:sp>
        <p:nvSpPr>
          <p:cNvPr id="4" name="Slide Number Placeholder 3"/>
          <p:cNvSpPr>
            <a:spLocks noGrp="1"/>
          </p:cNvSpPr>
          <p:nvPr>
            <p:ph type="sldNum" sz="quarter" idx="10"/>
          </p:nvPr>
        </p:nvSpPr>
        <p:spPr/>
        <p:txBody>
          <a:bodyPr/>
          <a:lstStyle/>
          <a:p>
            <a:fld id="{E95A8479-024C-5043-9D98-2DA597F77740}" type="slidenum">
              <a:rPr lang="en-US" smtClean="0"/>
              <a:t>6</a:t>
            </a:fld>
            <a:endParaRPr lang="en-US"/>
          </a:p>
        </p:txBody>
      </p:sp>
    </p:spTree>
    <p:extLst>
      <p:ext uri="{BB962C8B-B14F-4D97-AF65-F5344CB8AC3E}">
        <p14:creationId xmlns:p14="http://schemas.microsoft.com/office/powerpoint/2010/main" val="132631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hard</a:t>
            </a:r>
            <a:r>
              <a:rPr lang="en-US" baseline="0" dirty="0"/>
              <a:t> and fast </a:t>
            </a:r>
            <a:r>
              <a:rPr lang="mr-IN" baseline="0" dirty="0"/>
              <a:t>–</a:t>
            </a:r>
            <a:r>
              <a:rPr lang="en-US" baseline="0" dirty="0"/>
              <a:t> </a:t>
            </a:r>
          </a:p>
          <a:p>
            <a:r>
              <a:rPr lang="en-US" baseline="0" dirty="0"/>
              <a:t>Quantitative </a:t>
            </a:r>
            <a:r>
              <a:rPr lang="mr-IN" baseline="0" dirty="0"/>
              <a:t>–</a:t>
            </a:r>
            <a:r>
              <a:rPr lang="en-US" baseline="0" dirty="0"/>
              <a:t> Numbers</a:t>
            </a:r>
          </a:p>
          <a:p>
            <a:r>
              <a:rPr lang="en-US" baseline="0" dirty="0"/>
              <a:t>Qualitative </a:t>
            </a:r>
            <a:r>
              <a:rPr lang="mr-IN" baseline="0" dirty="0"/>
              <a:t>–</a:t>
            </a:r>
            <a:r>
              <a:rPr lang="en-US" baseline="0" dirty="0"/>
              <a:t> Words / Images </a:t>
            </a:r>
          </a:p>
          <a:p>
            <a:r>
              <a:rPr lang="en-US" baseline="0" dirty="0"/>
              <a:t>Observational or lesson material data </a:t>
            </a:r>
            <a:r>
              <a:rPr lang="mr-IN" baseline="0" dirty="0"/>
              <a:t>–</a:t>
            </a:r>
            <a:r>
              <a:rPr lang="en-US" baseline="0" dirty="0"/>
              <a:t> can be dealt with quantitatively </a:t>
            </a:r>
            <a:r>
              <a:rPr lang="mr-IN" baseline="0" dirty="0"/>
              <a:t>–</a:t>
            </a:r>
            <a:r>
              <a:rPr lang="en-US" baseline="0" dirty="0"/>
              <a:t> how many times ? Or qualitatively </a:t>
            </a:r>
            <a:r>
              <a:rPr lang="mr-IN" baseline="0" dirty="0"/>
              <a:t>–</a:t>
            </a:r>
            <a:r>
              <a:rPr lang="en-US" baseline="0" dirty="0"/>
              <a:t> what happened when</a:t>
            </a:r>
            <a:r>
              <a:rPr lang="mr-IN" baseline="0" dirty="0"/>
              <a:t>…</a:t>
            </a:r>
            <a:r>
              <a:rPr lang="en-GB" baseline="0" dirty="0"/>
              <a:t> ? </a:t>
            </a:r>
            <a:endParaRPr lang="en-US" dirty="0"/>
          </a:p>
        </p:txBody>
      </p:sp>
      <p:sp>
        <p:nvSpPr>
          <p:cNvPr id="4" name="Slide Number Placeholder 3"/>
          <p:cNvSpPr>
            <a:spLocks noGrp="1"/>
          </p:cNvSpPr>
          <p:nvPr>
            <p:ph type="sldNum" sz="quarter" idx="10"/>
          </p:nvPr>
        </p:nvSpPr>
        <p:spPr/>
        <p:txBody>
          <a:bodyPr/>
          <a:lstStyle/>
          <a:p>
            <a:fld id="{E95A8479-024C-5043-9D98-2DA597F77740}" type="slidenum">
              <a:rPr lang="en-US" smtClean="0"/>
              <a:t>7</a:t>
            </a:fld>
            <a:endParaRPr lang="en-US"/>
          </a:p>
        </p:txBody>
      </p:sp>
    </p:spTree>
    <p:extLst>
      <p:ext uri="{BB962C8B-B14F-4D97-AF65-F5344CB8AC3E}">
        <p14:creationId xmlns:p14="http://schemas.microsoft.com/office/powerpoint/2010/main" val="3485993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Difference is what you are going to do with it – measure/ count or describe / interpret</a:t>
            </a:r>
          </a:p>
          <a:p>
            <a:r>
              <a:rPr lang="en-GB" dirty="0"/>
              <a:t>Can use text and count things in it. </a:t>
            </a:r>
          </a:p>
        </p:txBody>
      </p:sp>
      <p:sp>
        <p:nvSpPr>
          <p:cNvPr id="4" name="Slide Number Placeholder 3"/>
          <p:cNvSpPr>
            <a:spLocks noGrp="1"/>
          </p:cNvSpPr>
          <p:nvPr>
            <p:ph type="sldNum" sz="quarter" idx="5"/>
          </p:nvPr>
        </p:nvSpPr>
        <p:spPr/>
        <p:txBody>
          <a:bodyPr/>
          <a:lstStyle/>
          <a:p>
            <a:fld id="{E95A8479-024C-5043-9D98-2DA597F77740}" type="slidenum">
              <a:rPr lang="en-US" smtClean="0"/>
              <a:t>8</a:t>
            </a:fld>
            <a:endParaRPr lang="en-US"/>
          </a:p>
        </p:txBody>
      </p:sp>
    </p:spTree>
    <p:extLst>
      <p:ext uri="{BB962C8B-B14F-4D97-AF65-F5344CB8AC3E}">
        <p14:creationId xmlns:p14="http://schemas.microsoft.com/office/powerpoint/2010/main" val="243946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5A8479-024C-5043-9D98-2DA597F77740}" type="slidenum">
              <a:rPr lang="en-US" smtClean="0"/>
              <a:t>9</a:t>
            </a:fld>
            <a:endParaRPr lang="en-US"/>
          </a:p>
        </p:txBody>
      </p:sp>
    </p:spTree>
    <p:extLst>
      <p:ext uri="{BB962C8B-B14F-4D97-AF65-F5344CB8AC3E}">
        <p14:creationId xmlns:p14="http://schemas.microsoft.com/office/powerpoint/2010/main" val="1713781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B881293-DBD7-5546-94E0-7CDD896FD80F}"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F556C-C4D4-2C44-BBD8-62B497637327}" type="slidenum">
              <a:rPr lang="en-US" smtClean="0"/>
              <a:t>‹#›</a:t>
            </a:fld>
            <a:endParaRPr lang="en-US"/>
          </a:p>
        </p:txBody>
      </p:sp>
    </p:spTree>
    <p:extLst>
      <p:ext uri="{BB962C8B-B14F-4D97-AF65-F5344CB8AC3E}">
        <p14:creationId xmlns:p14="http://schemas.microsoft.com/office/powerpoint/2010/main" val="195932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881293-DBD7-5546-94E0-7CDD896FD80F}"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F556C-C4D4-2C44-BBD8-62B497637327}" type="slidenum">
              <a:rPr lang="en-US" smtClean="0"/>
              <a:t>‹#›</a:t>
            </a:fld>
            <a:endParaRPr lang="en-US"/>
          </a:p>
        </p:txBody>
      </p:sp>
    </p:spTree>
    <p:extLst>
      <p:ext uri="{BB962C8B-B14F-4D97-AF65-F5344CB8AC3E}">
        <p14:creationId xmlns:p14="http://schemas.microsoft.com/office/powerpoint/2010/main" val="101096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881293-DBD7-5546-94E0-7CDD896FD80F}"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F556C-C4D4-2C44-BBD8-62B497637327}" type="slidenum">
              <a:rPr lang="en-US" smtClean="0"/>
              <a:t>‹#›</a:t>
            </a:fld>
            <a:endParaRPr lang="en-US"/>
          </a:p>
        </p:txBody>
      </p:sp>
    </p:spTree>
    <p:extLst>
      <p:ext uri="{BB962C8B-B14F-4D97-AF65-F5344CB8AC3E}">
        <p14:creationId xmlns:p14="http://schemas.microsoft.com/office/powerpoint/2010/main" val="3049861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A6C59A-111D-4BB4-B152-7292DCD8D7E3}"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C1E67-AC3F-4674-8604-4B0683E11D19}" type="slidenum">
              <a:rPr lang="en-GB" smtClean="0"/>
              <a:t>‹#›</a:t>
            </a:fld>
            <a:endParaRPr lang="en-GB"/>
          </a:p>
        </p:txBody>
      </p:sp>
    </p:spTree>
    <p:extLst>
      <p:ext uri="{BB962C8B-B14F-4D97-AF65-F5344CB8AC3E}">
        <p14:creationId xmlns:p14="http://schemas.microsoft.com/office/powerpoint/2010/main" val="1188504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A6C59A-111D-4BB4-B152-7292DCD8D7E3}"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C1E67-AC3F-4674-8604-4B0683E11D19}" type="slidenum">
              <a:rPr lang="en-GB" smtClean="0"/>
              <a:t>‹#›</a:t>
            </a:fld>
            <a:endParaRPr lang="en-GB"/>
          </a:p>
        </p:txBody>
      </p:sp>
    </p:spTree>
    <p:extLst>
      <p:ext uri="{BB962C8B-B14F-4D97-AF65-F5344CB8AC3E}">
        <p14:creationId xmlns:p14="http://schemas.microsoft.com/office/powerpoint/2010/main" val="845688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A6C59A-111D-4BB4-B152-7292DCD8D7E3}"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C1E67-AC3F-4674-8604-4B0683E11D19}" type="slidenum">
              <a:rPr lang="en-GB" smtClean="0"/>
              <a:t>‹#›</a:t>
            </a:fld>
            <a:endParaRPr lang="en-GB"/>
          </a:p>
        </p:txBody>
      </p:sp>
    </p:spTree>
    <p:extLst>
      <p:ext uri="{BB962C8B-B14F-4D97-AF65-F5344CB8AC3E}">
        <p14:creationId xmlns:p14="http://schemas.microsoft.com/office/powerpoint/2010/main" val="1161227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A6C59A-111D-4BB4-B152-7292DCD8D7E3}" type="datetimeFigureOut">
              <a:rPr lang="en-GB" smtClean="0"/>
              <a:t>22/11/2019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4C1E67-AC3F-4674-8604-4B0683E11D19}" type="slidenum">
              <a:rPr lang="en-GB" smtClean="0"/>
              <a:t>‹#›</a:t>
            </a:fld>
            <a:endParaRPr lang="en-GB"/>
          </a:p>
        </p:txBody>
      </p:sp>
    </p:spTree>
    <p:extLst>
      <p:ext uri="{BB962C8B-B14F-4D97-AF65-F5344CB8AC3E}">
        <p14:creationId xmlns:p14="http://schemas.microsoft.com/office/powerpoint/2010/main" val="453246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A6C59A-111D-4BB4-B152-7292DCD8D7E3}" type="datetimeFigureOut">
              <a:rPr lang="en-GB" smtClean="0"/>
              <a:t>22/11/2019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4C1E67-AC3F-4674-8604-4B0683E11D19}" type="slidenum">
              <a:rPr lang="en-GB" smtClean="0"/>
              <a:t>‹#›</a:t>
            </a:fld>
            <a:endParaRPr lang="en-GB"/>
          </a:p>
        </p:txBody>
      </p:sp>
    </p:spTree>
    <p:extLst>
      <p:ext uri="{BB962C8B-B14F-4D97-AF65-F5344CB8AC3E}">
        <p14:creationId xmlns:p14="http://schemas.microsoft.com/office/powerpoint/2010/main" val="1866083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A6C59A-111D-4BB4-B152-7292DCD8D7E3}" type="datetimeFigureOut">
              <a:rPr lang="en-GB" smtClean="0"/>
              <a:t>22/11/2019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4C1E67-AC3F-4674-8604-4B0683E11D19}" type="slidenum">
              <a:rPr lang="en-GB" smtClean="0"/>
              <a:t>‹#›</a:t>
            </a:fld>
            <a:endParaRPr lang="en-GB"/>
          </a:p>
        </p:txBody>
      </p:sp>
    </p:spTree>
    <p:extLst>
      <p:ext uri="{BB962C8B-B14F-4D97-AF65-F5344CB8AC3E}">
        <p14:creationId xmlns:p14="http://schemas.microsoft.com/office/powerpoint/2010/main" val="1846806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6C59A-111D-4BB4-B152-7292DCD8D7E3}" type="datetimeFigureOut">
              <a:rPr lang="en-GB" smtClean="0"/>
              <a:t>22/11/2019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4C1E67-AC3F-4674-8604-4B0683E11D19}" type="slidenum">
              <a:rPr lang="en-GB" smtClean="0"/>
              <a:t>‹#›</a:t>
            </a:fld>
            <a:endParaRPr lang="en-GB"/>
          </a:p>
        </p:txBody>
      </p:sp>
    </p:spTree>
    <p:extLst>
      <p:ext uri="{BB962C8B-B14F-4D97-AF65-F5344CB8AC3E}">
        <p14:creationId xmlns:p14="http://schemas.microsoft.com/office/powerpoint/2010/main" val="3316054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A6C59A-111D-4BB4-B152-7292DCD8D7E3}" type="datetimeFigureOut">
              <a:rPr lang="en-GB" smtClean="0"/>
              <a:t>22/11/2019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4C1E67-AC3F-4674-8604-4B0683E11D19}" type="slidenum">
              <a:rPr lang="en-GB" smtClean="0"/>
              <a:t>‹#›</a:t>
            </a:fld>
            <a:endParaRPr lang="en-GB"/>
          </a:p>
        </p:txBody>
      </p:sp>
    </p:spTree>
    <p:extLst>
      <p:ext uri="{BB962C8B-B14F-4D97-AF65-F5344CB8AC3E}">
        <p14:creationId xmlns:p14="http://schemas.microsoft.com/office/powerpoint/2010/main" val="390199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881293-DBD7-5546-94E0-7CDD896FD80F}"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F556C-C4D4-2C44-BBD8-62B497637327}" type="slidenum">
              <a:rPr lang="en-US" smtClean="0"/>
              <a:t>‹#›</a:t>
            </a:fld>
            <a:endParaRPr lang="en-US"/>
          </a:p>
        </p:txBody>
      </p:sp>
    </p:spTree>
    <p:extLst>
      <p:ext uri="{BB962C8B-B14F-4D97-AF65-F5344CB8AC3E}">
        <p14:creationId xmlns:p14="http://schemas.microsoft.com/office/powerpoint/2010/main" val="1432459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A6C59A-111D-4BB4-B152-7292DCD8D7E3}" type="datetimeFigureOut">
              <a:rPr lang="en-GB" smtClean="0"/>
              <a:t>22/11/2019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4C1E67-AC3F-4674-8604-4B0683E11D19}" type="slidenum">
              <a:rPr lang="en-GB" smtClean="0"/>
              <a:t>‹#›</a:t>
            </a:fld>
            <a:endParaRPr lang="en-GB"/>
          </a:p>
        </p:txBody>
      </p:sp>
    </p:spTree>
    <p:extLst>
      <p:ext uri="{BB962C8B-B14F-4D97-AF65-F5344CB8AC3E}">
        <p14:creationId xmlns:p14="http://schemas.microsoft.com/office/powerpoint/2010/main" val="3628021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A6C59A-111D-4BB4-B152-7292DCD8D7E3}"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C1E67-AC3F-4674-8604-4B0683E11D19}" type="slidenum">
              <a:rPr lang="en-GB" smtClean="0"/>
              <a:t>‹#›</a:t>
            </a:fld>
            <a:endParaRPr lang="en-GB"/>
          </a:p>
        </p:txBody>
      </p:sp>
    </p:spTree>
    <p:extLst>
      <p:ext uri="{BB962C8B-B14F-4D97-AF65-F5344CB8AC3E}">
        <p14:creationId xmlns:p14="http://schemas.microsoft.com/office/powerpoint/2010/main" val="2708355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A6C59A-111D-4BB4-B152-7292DCD8D7E3}"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C1E67-AC3F-4674-8604-4B0683E11D19}" type="slidenum">
              <a:rPr lang="en-GB" smtClean="0"/>
              <a:t>‹#›</a:t>
            </a:fld>
            <a:endParaRPr lang="en-GB"/>
          </a:p>
        </p:txBody>
      </p:sp>
    </p:spTree>
    <p:extLst>
      <p:ext uri="{BB962C8B-B14F-4D97-AF65-F5344CB8AC3E}">
        <p14:creationId xmlns:p14="http://schemas.microsoft.com/office/powerpoint/2010/main" val="2754086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B881293-DBD7-5546-94E0-7CDD896FD80F}"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F556C-C4D4-2C44-BBD8-62B497637327}" type="slidenum">
              <a:rPr lang="en-US" smtClean="0"/>
              <a:t>‹#›</a:t>
            </a:fld>
            <a:endParaRPr lang="en-US"/>
          </a:p>
        </p:txBody>
      </p:sp>
    </p:spTree>
    <p:extLst>
      <p:ext uri="{BB962C8B-B14F-4D97-AF65-F5344CB8AC3E}">
        <p14:creationId xmlns:p14="http://schemas.microsoft.com/office/powerpoint/2010/main" val="228103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B881293-DBD7-5546-94E0-7CDD896FD80F}"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F556C-C4D4-2C44-BBD8-62B497637327}" type="slidenum">
              <a:rPr lang="en-US" smtClean="0"/>
              <a:t>‹#›</a:t>
            </a:fld>
            <a:endParaRPr lang="en-US"/>
          </a:p>
        </p:txBody>
      </p:sp>
    </p:spTree>
    <p:extLst>
      <p:ext uri="{BB962C8B-B14F-4D97-AF65-F5344CB8AC3E}">
        <p14:creationId xmlns:p14="http://schemas.microsoft.com/office/powerpoint/2010/main" val="3473635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B881293-DBD7-5546-94E0-7CDD896FD80F}" type="datetimeFigureOut">
              <a:rPr lang="en-US" smtClean="0"/>
              <a:t>11/22/2019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0F556C-C4D4-2C44-BBD8-62B497637327}" type="slidenum">
              <a:rPr lang="en-US" smtClean="0"/>
              <a:t>‹#›</a:t>
            </a:fld>
            <a:endParaRPr lang="en-US"/>
          </a:p>
        </p:txBody>
      </p:sp>
    </p:spTree>
    <p:extLst>
      <p:ext uri="{BB962C8B-B14F-4D97-AF65-F5344CB8AC3E}">
        <p14:creationId xmlns:p14="http://schemas.microsoft.com/office/powerpoint/2010/main" val="420467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B881293-DBD7-5546-94E0-7CDD896FD80F}" type="datetimeFigureOut">
              <a:rPr lang="en-US" smtClean="0"/>
              <a:t>11/22/2019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0F556C-C4D4-2C44-BBD8-62B497637327}" type="slidenum">
              <a:rPr lang="en-US" smtClean="0"/>
              <a:t>‹#›</a:t>
            </a:fld>
            <a:endParaRPr lang="en-US"/>
          </a:p>
        </p:txBody>
      </p:sp>
    </p:spTree>
    <p:extLst>
      <p:ext uri="{BB962C8B-B14F-4D97-AF65-F5344CB8AC3E}">
        <p14:creationId xmlns:p14="http://schemas.microsoft.com/office/powerpoint/2010/main" val="369893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1293-DBD7-5546-94E0-7CDD896FD80F}" type="datetimeFigureOut">
              <a:rPr lang="en-US" smtClean="0"/>
              <a:t>11/22/2019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0F556C-C4D4-2C44-BBD8-62B497637327}" type="slidenum">
              <a:rPr lang="en-US" smtClean="0"/>
              <a:t>‹#›</a:t>
            </a:fld>
            <a:endParaRPr lang="en-US"/>
          </a:p>
        </p:txBody>
      </p:sp>
    </p:spTree>
    <p:extLst>
      <p:ext uri="{BB962C8B-B14F-4D97-AF65-F5344CB8AC3E}">
        <p14:creationId xmlns:p14="http://schemas.microsoft.com/office/powerpoint/2010/main" val="1976331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881293-DBD7-5546-94E0-7CDD896FD80F}"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F556C-C4D4-2C44-BBD8-62B497637327}" type="slidenum">
              <a:rPr lang="en-US" smtClean="0"/>
              <a:t>‹#›</a:t>
            </a:fld>
            <a:endParaRPr lang="en-US"/>
          </a:p>
        </p:txBody>
      </p:sp>
    </p:spTree>
    <p:extLst>
      <p:ext uri="{BB962C8B-B14F-4D97-AF65-F5344CB8AC3E}">
        <p14:creationId xmlns:p14="http://schemas.microsoft.com/office/powerpoint/2010/main" val="120589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881293-DBD7-5546-94E0-7CDD896FD80F}"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F556C-C4D4-2C44-BBD8-62B497637327}" type="slidenum">
              <a:rPr lang="en-US" smtClean="0"/>
              <a:t>‹#›</a:t>
            </a:fld>
            <a:endParaRPr lang="en-US"/>
          </a:p>
        </p:txBody>
      </p:sp>
    </p:spTree>
    <p:extLst>
      <p:ext uri="{BB962C8B-B14F-4D97-AF65-F5344CB8AC3E}">
        <p14:creationId xmlns:p14="http://schemas.microsoft.com/office/powerpoint/2010/main" val="60651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1293-DBD7-5546-94E0-7CDD896FD80F}" type="datetimeFigureOut">
              <a:rPr lang="en-US" smtClean="0"/>
              <a:t>11/22/2019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F556C-C4D4-2C44-BBD8-62B497637327}" type="slidenum">
              <a:rPr lang="en-US" smtClean="0"/>
              <a:t>‹#›</a:t>
            </a:fld>
            <a:endParaRPr lang="en-US"/>
          </a:p>
        </p:txBody>
      </p:sp>
    </p:spTree>
    <p:extLst>
      <p:ext uri="{BB962C8B-B14F-4D97-AF65-F5344CB8AC3E}">
        <p14:creationId xmlns:p14="http://schemas.microsoft.com/office/powerpoint/2010/main" val="2297613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6C59A-111D-4BB4-B152-7292DCD8D7E3}" type="datetimeFigureOut">
              <a:rPr lang="en-GB" smtClean="0"/>
              <a:t>22/11/2019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C1E67-AC3F-4674-8604-4B0683E11D19}" type="slidenum">
              <a:rPr lang="en-GB" smtClean="0"/>
              <a:t>‹#›</a:t>
            </a:fld>
            <a:endParaRPr lang="en-GB"/>
          </a:p>
        </p:txBody>
      </p:sp>
    </p:spTree>
    <p:extLst>
      <p:ext uri="{BB962C8B-B14F-4D97-AF65-F5344CB8AC3E}">
        <p14:creationId xmlns:p14="http://schemas.microsoft.com/office/powerpoint/2010/main" val="25877314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hyperlink" Target="https://www.publicdomainpictures.net/en/view-image.php?image=56146&amp;picture=woman-teacher-cartoo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hyperlink" Target="http://resig.weebly.com/teachers-research.html"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www.picserver.org/highway-signs2/q/questions.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hyperlink" Target="http://evergreenleaf.blogspot.com/2013/04/my-first-blog-award-liebster.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hyperlink" Target="https://commons.wikimedia.org/wiki/File:Tokyoship_Talk_icon_2.svg"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Writing.svg"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solidFill>
                  <a:srgbClr val="0070C0"/>
                </a:solidFill>
              </a:rPr>
              <a:t>Africa TESOL / IATEFL Research SIG teacher-research initiative </a:t>
            </a:r>
            <a:br>
              <a:rPr lang="en-US" b="1" dirty="0">
                <a:solidFill>
                  <a:srgbClr val="0070C0"/>
                </a:solidFill>
              </a:rPr>
            </a:br>
            <a:r>
              <a:rPr lang="en-US" b="1" dirty="0">
                <a:solidFill>
                  <a:srgbClr val="0070C0"/>
                </a:solidFill>
              </a:rPr>
              <a:t>Webinar 3: Data Analysis</a:t>
            </a:r>
            <a:br>
              <a:rPr lang="en-US" b="1" dirty="0">
                <a:solidFill>
                  <a:srgbClr val="0070C0"/>
                </a:solidFill>
              </a:rPr>
            </a:br>
            <a:endParaRPr lang="en-US" b="1" dirty="0">
              <a:solidFill>
                <a:srgbClr val="0070C0"/>
              </a:solidFill>
            </a:endParaRPr>
          </a:p>
        </p:txBody>
      </p:sp>
      <p:sp>
        <p:nvSpPr>
          <p:cNvPr id="3" name="Subtitle 2"/>
          <p:cNvSpPr>
            <a:spLocks noGrp="1"/>
          </p:cNvSpPr>
          <p:nvPr>
            <p:ph type="subTitle" idx="1"/>
          </p:nvPr>
        </p:nvSpPr>
        <p:spPr>
          <a:xfrm>
            <a:off x="1487715" y="3602038"/>
            <a:ext cx="9144000" cy="1655762"/>
          </a:xfrm>
        </p:spPr>
        <p:txBody>
          <a:bodyPr>
            <a:normAutofit lnSpcReduction="10000"/>
          </a:bodyPr>
          <a:lstStyle/>
          <a:p>
            <a:r>
              <a:rPr lang="en-US" sz="3200" dirty="0"/>
              <a:t>Dr. Siân Etherington, </a:t>
            </a:r>
          </a:p>
          <a:p>
            <a:r>
              <a:rPr lang="en-US" sz="3200" dirty="0"/>
              <a:t>University of Salford, UK</a:t>
            </a:r>
          </a:p>
          <a:p>
            <a:r>
              <a:rPr lang="en-US" sz="3200" dirty="0" err="1"/>
              <a:t>s.etherington@salford.ac.uk</a:t>
            </a:r>
            <a:endParaRPr lang="en-US" sz="3200" dirty="0"/>
          </a:p>
        </p:txBody>
      </p:sp>
    </p:spTree>
    <p:extLst>
      <p:ext uri="{BB962C8B-B14F-4D97-AF65-F5344CB8AC3E}">
        <p14:creationId xmlns:p14="http://schemas.microsoft.com/office/powerpoint/2010/main" val="320396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0F5D-7AD0-47F4-9764-B85BD3A38551}"/>
              </a:ext>
            </a:extLst>
          </p:cNvPr>
          <p:cNvSpPr>
            <a:spLocks noGrp="1"/>
          </p:cNvSpPr>
          <p:nvPr>
            <p:ph type="title"/>
          </p:nvPr>
        </p:nvSpPr>
        <p:spPr/>
        <p:txBody>
          <a:bodyPr/>
          <a:lstStyle/>
          <a:p>
            <a:r>
              <a:rPr lang="en-GB" b="1" dirty="0"/>
              <a:t>Analysing Data </a:t>
            </a:r>
          </a:p>
        </p:txBody>
      </p:sp>
      <p:sp>
        <p:nvSpPr>
          <p:cNvPr id="3" name="Content Placeholder 2">
            <a:extLst>
              <a:ext uri="{FF2B5EF4-FFF2-40B4-BE49-F238E27FC236}">
                <a16:creationId xmlns:a16="http://schemas.microsoft.com/office/drawing/2014/main" id="{E1FCFDA6-B2D4-4FEA-90A0-8ADD8E2EA0FD}"/>
              </a:ext>
            </a:extLst>
          </p:cNvPr>
          <p:cNvSpPr>
            <a:spLocks noGrp="1"/>
          </p:cNvSpPr>
          <p:nvPr>
            <p:ph idx="1"/>
          </p:nvPr>
        </p:nvSpPr>
        <p:spPr/>
        <p:txBody>
          <a:bodyPr/>
          <a:lstStyle/>
          <a:p>
            <a:pPr marL="0" indent="0">
              <a:buNone/>
            </a:pPr>
            <a:r>
              <a:rPr lang="en-GB" b="1" dirty="0"/>
              <a:t>Analysing data = </a:t>
            </a:r>
          </a:p>
          <a:p>
            <a:pPr marL="0" indent="0">
              <a:buNone/>
            </a:pPr>
            <a:endParaRPr lang="en-GB" dirty="0"/>
          </a:p>
          <a:p>
            <a:pPr marL="514350" indent="-514350">
              <a:buAutoNum type="arabicPeriod"/>
            </a:pPr>
            <a:r>
              <a:rPr lang="en-GB" dirty="0"/>
              <a:t>Organise the data (clean up, put in order, put in groups, look at  patterns)</a:t>
            </a:r>
          </a:p>
          <a:p>
            <a:pPr marL="514350" indent="-514350">
              <a:buAutoNum type="arabicPeriod"/>
            </a:pPr>
            <a:endParaRPr lang="en-GB" dirty="0"/>
          </a:p>
          <a:p>
            <a:pPr marL="514350" indent="-514350">
              <a:buAutoNum type="arabicPeriod"/>
            </a:pPr>
            <a:r>
              <a:rPr lang="en-GB" dirty="0"/>
              <a:t>Interpret the data (decide what it means -  ‘so what?’) </a:t>
            </a:r>
          </a:p>
        </p:txBody>
      </p:sp>
    </p:spTree>
    <p:extLst>
      <p:ext uri="{BB962C8B-B14F-4D97-AF65-F5344CB8AC3E}">
        <p14:creationId xmlns:p14="http://schemas.microsoft.com/office/powerpoint/2010/main" val="113038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89E5E4D-DB86-4C4D-834B-3645A4EAF285}"/>
              </a:ext>
            </a:extLst>
          </p:cNvPr>
          <p:cNvPicPr>
            <a:picLocks noGrp="1" noChangeAspect="1"/>
          </p:cNvPicPr>
          <p:nvPr>
            <p:ph idx="1"/>
          </p:nvPr>
        </p:nvPicPr>
        <p:blipFill>
          <a:blip r:embed="rId3"/>
          <a:stretch>
            <a:fillRect/>
          </a:stretch>
        </p:blipFill>
        <p:spPr>
          <a:xfrm>
            <a:off x="2151270" y="643467"/>
            <a:ext cx="7889459" cy="5571066"/>
          </a:xfrm>
          <a:prstGeom prst="rect">
            <a:avLst/>
          </a:prstGeom>
        </p:spPr>
      </p:pic>
    </p:spTree>
    <p:extLst>
      <p:ext uri="{BB962C8B-B14F-4D97-AF65-F5344CB8AC3E}">
        <p14:creationId xmlns:p14="http://schemas.microsoft.com/office/powerpoint/2010/main" val="258804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89E5E4D-DB86-4C4D-834B-3645A4EAF285}"/>
              </a:ext>
            </a:extLst>
          </p:cNvPr>
          <p:cNvPicPr>
            <a:picLocks noGrp="1" noChangeAspect="1"/>
          </p:cNvPicPr>
          <p:nvPr>
            <p:ph idx="1"/>
          </p:nvPr>
        </p:nvPicPr>
        <p:blipFill>
          <a:blip r:embed="rId3"/>
          <a:stretch>
            <a:fillRect/>
          </a:stretch>
        </p:blipFill>
        <p:spPr>
          <a:xfrm>
            <a:off x="2151270" y="643467"/>
            <a:ext cx="7889459" cy="5571066"/>
          </a:xfrm>
          <a:prstGeom prst="rect">
            <a:avLst/>
          </a:prstGeom>
        </p:spPr>
      </p:pic>
      <p:sp>
        <p:nvSpPr>
          <p:cNvPr id="5" name="Right Arrow 4"/>
          <p:cNvSpPr/>
          <p:nvPr/>
        </p:nvSpPr>
        <p:spPr>
          <a:xfrm rot="20816883">
            <a:off x="571500" y="2476500"/>
            <a:ext cx="1555750" cy="444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rot="21008450">
            <a:off x="612775" y="4422775"/>
            <a:ext cx="1555750" cy="444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5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587FF8-6A4B-4975-98AF-A13CA88DA9A9}"/>
              </a:ext>
            </a:extLst>
          </p:cNvPr>
          <p:cNvPicPr>
            <a:picLocks noChangeAspect="1"/>
          </p:cNvPicPr>
          <p:nvPr/>
        </p:nvPicPr>
        <p:blipFill>
          <a:blip r:embed="rId3"/>
          <a:stretch>
            <a:fillRect/>
          </a:stretch>
        </p:blipFill>
        <p:spPr>
          <a:xfrm>
            <a:off x="679623" y="0"/>
            <a:ext cx="10614454" cy="6858000"/>
          </a:xfrm>
          <a:prstGeom prst="rect">
            <a:avLst/>
          </a:prstGeom>
        </p:spPr>
      </p:pic>
      <p:sp>
        <p:nvSpPr>
          <p:cNvPr id="5" name="Rectangle 4">
            <a:extLst>
              <a:ext uri="{FF2B5EF4-FFF2-40B4-BE49-F238E27FC236}">
                <a16:creationId xmlns:a16="http://schemas.microsoft.com/office/drawing/2014/main" id="{387EF09D-0319-40FF-8FF1-DCFBC4C8057D}"/>
              </a:ext>
            </a:extLst>
          </p:cNvPr>
          <p:cNvSpPr/>
          <p:nvPr/>
        </p:nvSpPr>
        <p:spPr>
          <a:xfrm>
            <a:off x="8538519" y="5820032"/>
            <a:ext cx="2360140" cy="1037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759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1125161-2023-4141-8217-E9342323B40C}"/>
              </a:ext>
            </a:extLst>
          </p:cNvPr>
          <p:cNvGrpSpPr/>
          <p:nvPr/>
        </p:nvGrpSpPr>
        <p:grpSpPr>
          <a:xfrm>
            <a:off x="487118" y="0"/>
            <a:ext cx="10614454" cy="6858000"/>
            <a:chOff x="663581" y="0"/>
            <a:chExt cx="10614454" cy="6858000"/>
          </a:xfrm>
        </p:grpSpPr>
        <p:pic>
          <p:nvPicPr>
            <p:cNvPr id="4" name="Picture 3">
              <a:extLst>
                <a:ext uri="{FF2B5EF4-FFF2-40B4-BE49-F238E27FC236}">
                  <a16:creationId xmlns:a16="http://schemas.microsoft.com/office/drawing/2014/main" id="{37587FF8-6A4B-4975-98AF-A13CA88DA9A9}"/>
                </a:ext>
              </a:extLst>
            </p:cNvPr>
            <p:cNvPicPr>
              <a:picLocks noChangeAspect="1"/>
            </p:cNvPicPr>
            <p:nvPr/>
          </p:nvPicPr>
          <p:blipFill>
            <a:blip r:embed="rId3"/>
            <a:stretch>
              <a:fillRect/>
            </a:stretch>
          </p:blipFill>
          <p:spPr>
            <a:xfrm>
              <a:off x="663581" y="0"/>
              <a:ext cx="10614454" cy="6858000"/>
            </a:xfrm>
            <a:prstGeom prst="rect">
              <a:avLst/>
            </a:prstGeom>
          </p:spPr>
        </p:pic>
        <p:sp>
          <p:nvSpPr>
            <p:cNvPr id="3" name="Oval 2">
              <a:extLst>
                <a:ext uri="{FF2B5EF4-FFF2-40B4-BE49-F238E27FC236}">
                  <a16:creationId xmlns:a16="http://schemas.microsoft.com/office/drawing/2014/main" id="{9A527FCE-2F5D-4703-B0DF-FDE2AD2D853C}"/>
                </a:ext>
              </a:extLst>
            </p:cNvPr>
            <p:cNvSpPr/>
            <p:nvPr/>
          </p:nvSpPr>
          <p:spPr>
            <a:xfrm>
              <a:off x="6140658" y="2245462"/>
              <a:ext cx="420130" cy="4201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8850C34-5CE0-4682-B20A-2C2D8D1854F9}"/>
                </a:ext>
              </a:extLst>
            </p:cNvPr>
            <p:cNvSpPr/>
            <p:nvPr/>
          </p:nvSpPr>
          <p:spPr>
            <a:xfrm>
              <a:off x="4364970" y="3218935"/>
              <a:ext cx="420130" cy="4201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428CB145-7441-4345-B1CD-7CC678EC2C02}"/>
                </a:ext>
              </a:extLst>
            </p:cNvPr>
            <p:cNvSpPr/>
            <p:nvPr/>
          </p:nvSpPr>
          <p:spPr>
            <a:xfrm>
              <a:off x="4364970" y="4363019"/>
              <a:ext cx="420130" cy="4201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D046E9A1-ACCB-4EB1-8A9C-684E8C483A94}"/>
                </a:ext>
              </a:extLst>
            </p:cNvPr>
            <p:cNvSpPr/>
            <p:nvPr/>
          </p:nvSpPr>
          <p:spPr>
            <a:xfrm>
              <a:off x="7196837" y="3218935"/>
              <a:ext cx="420130" cy="4201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BE887766-06E9-4AC2-BD8E-233D6D5315A4}"/>
              </a:ext>
            </a:extLst>
          </p:cNvPr>
          <p:cNvSpPr/>
          <p:nvPr/>
        </p:nvSpPr>
        <p:spPr>
          <a:xfrm>
            <a:off x="8149389" y="5839326"/>
            <a:ext cx="2695074" cy="1018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3270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42C6A-4310-4EC2-849D-F33B56D4125F}"/>
              </a:ext>
            </a:extLst>
          </p:cNvPr>
          <p:cNvPicPr>
            <a:picLocks noChangeAspect="1"/>
          </p:cNvPicPr>
          <p:nvPr/>
        </p:nvPicPr>
        <p:blipFill>
          <a:blip r:embed="rId3"/>
          <a:stretch>
            <a:fillRect/>
          </a:stretch>
        </p:blipFill>
        <p:spPr>
          <a:xfrm>
            <a:off x="1492685" y="0"/>
            <a:ext cx="9640536" cy="6858000"/>
          </a:xfrm>
          <a:prstGeom prst="rect">
            <a:avLst/>
          </a:prstGeom>
        </p:spPr>
      </p:pic>
      <p:sp>
        <p:nvSpPr>
          <p:cNvPr id="4" name="Rectangle 3">
            <a:extLst>
              <a:ext uri="{FF2B5EF4-FFF2-40B4-BE49-F238E27FC236}">
                <a16:creationId xmlns:a16="http://schemas.microsoft.com/office/drawing/2014/main" id="{494E2D51-836C-46EA-98AF-C32978E6B949}"/>
              </a:ext>
            </a:extLst>
          </p:cNvPr>
          <p:cNvSpPr/>
          <p:nvPr/>
        </p:nvSpPr>
        <p:spPr>
          <a:xfrm>
            <a:off x="8859795" y="5857103"/>
            <a:ext cx="2075935" cy="1000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1473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680846-D249-4231-A2EC-A9517C951300}"/>
              </a:ext>
            </a:extLst>
          </p:cNvPr>
          <p:cNvSpPr>
            <a:spLocks noGrp="1"/>
          </p:cNvSpPr>
          <p:nvPr>
            <p:ph type="title"/>
          </p:nvPr>
        </p:nvSpPr>
        <p:spPr/>
        <p:txBody>
          <a:bodyPr/>
          <a:lstStyle/>
          <a:p>
            <a:r>
              <a:rPr lang="en-GB" dirty="0"/>
              <a:t>Organising quantitative data </a:t>
            </a:r>
          </a:p>
        </p:txBody>
      </p:sp>
      <p:sp>
        <p:nvSpPr>
          <p:cNvPr id="10" name="Content Placeholder 9">
            <a:extLst>
              <a:ext uri="{FF2B5EF4-FFF2-40B4-BE49-F238E27FC236}">
                <a16:creationId xmlns:a16="http://schemas.microsoft.com/office/drawing/2014/main" id="{F703199A-F326-424A-BA3A-1C10143EC346}"/>
              </a:ext>
            </a:extLst>
          </p:cNvPr>
          <p:cNvSpPr>
            <a:spLocks noGrp="1"/>
          </p:cNvSpPr>
          <p:nvPr>
            <p:ph sz="half" idx="1"/>
          </p:nvPr>
        </p:nvSpPr>
        <p:spPr/>
        <p:txBody>
          <a:bodyPr/>
          <a:lstStyle/>
          <a:p>
            <a:r>
              <a:rPr lang="en-GB" dirty="0"/>
              <a:t>Pie chart </a:t>
            </a:r>
          </a:p>
          <a:p>
            <a:r>
              <a:rPr lang="en-GB" dirty="0"/>
              <a:t>Can see the relationship of data to whole</a:t>
            </a:r>
          </a:p>
          <a:p>
            <a:r>
              <a:rPr lang="en-GB" dirty="0"/>
              <a:t>Be careful of colours! </a:t>
            </a:r>
          </a:p>
        </p:txBody>
      </p:sp>
      <p:pic>
        <p:nvPicPr>
          <p:cNvPr id="2" name="Picture 1">
            <a:extLst>
              <a:ext uri="{FF2B5EF4-FFF2-40B4-BE49-F238E27FC236}">
                <a16:creationId xmlns:a16="http://schemas.microsoft.com/office/drawing/2014/main" id="{D8EDBF61-2F3B-411F-9D8D-843E1D29AB77}"/>
              </a:ext>
            </a:extLst>
          </p:cNvPr>
          <p:cNvPicPr>
            <a:picLocks noChangeAspect="1"/>
          </p:cNvPicPr>
          <p:nvPr/>
        </p:nvPicPr>
        <p:blipFill>
          <a:blip r:embed="rId3"/>
          <a:stretch>
            <a:fillRect/>
          </a:stretch>
        </p:blipFill>
        <p:spPr>
          <a:xfrm>
            <a:off x="6197602" y="1600201"/>
            <a:ext cx="5107324" cy="4910328"/>
          </a:xfrm>
          <a:prstGeom prst="rect">
            <a:avLst/>
          </a:prstGeom>
        </p:spPr>
      </p:pic>
    </p:spTree>
    <p:extLst>
      <p:ext uri="{BB962C8B-B14F-4D97-AF65-F5344CB8AC3E}">
        <p14:creationId xmlns:p14="http://schemas.microsoft.com/office/powerpoint/2010/main" val="2574926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28633A-1A4D-4225-9286-A37E703BB44B}"/>
              </a:ext>
            </a:extLst>
          </p:cNvPr>
          <p:cNvSpPr>
            <a:spLocks noGrp="1"/>
          </p:cNvSpPr>
          <p:nvPr>
            <p:ph type="title"/>
          </p:nvPr>
        </p:nvSpPr>
        <p:spPr>
          <a:xfrm>
            <a:off x="863029" y="1012004"/>
            <a:ext cx="3416158" cy="4795408"/>
          </a:xfrm>
        </p:spPr>
        <p:txBody>
          <a:bodyPr>
            <a:normAutofit/>
          </a:bodyPr>
          <a:lstStyle/>
          <a:p>
            <a:r>
              <a:rPr lang="en-GB">
                <a:solidFill>
                  <a:srgbClr val="FFFFFF"/>
                </a:solidFill>
              </a:rPr>
              <a:t>Organising and Analysing qualitative data </a:t>
            </a:r>
          </a:p>
        </p:txBody>
      </p:sp>
      <p:graphicFrame>
        <p:nvGraphicFramePr>
          <p:cNvPr id="5" name="Content Placeholder 2">
            <a:extLst>
              <a:ext uri="{FF2B5EF4-FFF2-40B4-BE49-F238E27FC236}">
                <a16:creationId xmlns:a16="http://schemas.microsoft.com/office/drawing/2014/main" id="{BD7DA238-D4A3-400E-A42C-A0ACD96B7CEF}"/>
              </a:ext>
            </a:extLst>
          </p:cNvPr>
          <p:cNvGraphicFramePr>
            <a:graphicFrameLocks noGrp="1"/>
          </p:cNvGraphicFramePr>
          <p:nvPr>
            <p:ph idx="1"/>
            <p:extLst>
              <p:ext uri="{D42A27DB-BD31-4B8C-83A1-F6EECF244321}">
                <p14:modId xmlns:p14="http://schemas.microsoft.com/office/powerpoint/2010/main" val="59966744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6054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Open-ended questions from surveys</a:t>
            </a:r>
          </a:p>
        </p:txBody>
      </p:sp>
      <p:sp>
        <p:nvSpPr>
          <p:cNvPr id="3" name="Content Placeholder 2"/>
          <p:cNvSpPr>
            <a:spLocks noGrp="1"/>
          </p:cNvSpPr>
          <p:nvPr>
            <p:ph idx="1"/>
          </p:nvPr>
        </p:nvSpPr>
        <p:spPr/>
        <p:txBody>
          <a:bodyPr>
            <a:normAutofit/>
          </a:bodyPr>
          <a:lstStyle/>
          <a:p>
            <a:pPr marL="0" indent="0">
              <a:buNone/>
            </a:pPr>
            <a:r>
              <a:rPr lang="en-US" sz="3600" dirty="0"/>
              <a:t>How do you feel about speaking in class? </a:t>
            </a:r>
          </a:p>
          <a:p>
            <a:pPr marL="0" indent="0">
              <a:buNone/>
            </a:pPr>
            <a:r>
              <a:rPr lang="en-US" sz="3600" dirty="0"/>
              <a:t>Write your answer below.</a:t>
            </a:r>
          </a:p>
          <a:p>
            <a:pPr marL="0" indent="0">
              <a:buNone/>
            </a:pPr>
            <a:r>
              <a:rPr lang="en-US" sz="3600" dirty="0"/>
              <a:t>____________________________________</a:t>
            </a:r>
          </a:p>
          <a:p>
            <a:pPr marL="0" indent="0">
              <a:buNone/>
            </a:pPr>
            <a:r>
              <a:rPr lang="en-US" sz="3600" dirty="0"/>
              <a:t>____________________________________</a:t>
            </a:r>
          </a:p>
          <a:p>
            <a:pPr marL="0" indent="0">
              <a:buNone/>
            </a:pPr>
            <a:r>
              <a:rPr lang="en-US" sz="3600" dirty="0"/>
              <a:t>____________________________________</a:t>
            </a:r>
          </a:p>
        </p:txBody>
      </p:sp>
      <p:sp>
        <p:nvSpPr>
          <p:cNvPr id="4" name="TextBox 3"/>
          <p:cNvSpPr txBox="1"/>
          <p:nvPr/>
        </p:nvSpPr>
        <p:spPr>
          <a:xfrm>
            <a:off x="1005344" y="5292347"/>
            <a:ext cx="7249059" cy="861774"/>
          </a:xfrm>
          <a:prstGeom prst="rect">
            <a:avLst/>
          </a:prstGeom>
          <a:noFill/>
        </p:spPr>
        <p:txBody>
          <a:bodyPr wrap="square" rtlCol="0">
            <a:spAutoFit/>
          </a:bodyPr>
          <a:lstStyle/>
          <a:p>
            <a:r>
              <a:rPr lang="en-GB" sz="2000" b="1" i="1" dirty="0"/>
              <a:t>(</a:t>
            </a:r>
            <a:r>
              <a:rPr lang="en-GB" sz="2000" b="1" i="1" dirty="0" err="1"/>
              <a:t>Koray</a:t>
            </a:r>
            <a:r>
              <a:rPr lang="en-GB" sz="2000" b="1" i="1" dirty="0"/>
              <a:t> </a:t>
            </a:r>
            <a:r>
              <a:rPr lang="en-GB" sz="2000" b="1" i="1" dirty="0" err="1"/>
              <a:t>Akyazı</a:t>
            </a:r>
            <a:r>
              <a:rPr lang="en-GB" sz="2000" b="1" i="1" dirty="0"/>
              <a:t> in </a:t>
            </a:r>
            <a:r>
              <a:rPr lang="en-US" sz="2000" b="1" dirty="0" err="1"/>
              <a:t>Dikilitaş</a:t>
            </a:r>
            <a:r>
              <a:rPr lang="en-US" sz="2000" b="1" dirty="0"/>
              <a:t>, Wyatt, Hanks and Bullock eds. 2016</a:t>
            </a:r>
            <a:r>
              <a:rPr lang="en-GB" sz="2000" b="1" i="1" dirty="0"/>
              <a:t> )</a:t>
            </a:r>
            <a:r>
              <a:rPr lang="en-GB" sz="3200" b="1" dirty="0"/>
              <a:t> </a:t>
            </a:r>
          </a:p>
          <a:p>
            <a:endParaRPr lang="en-US" dirty="0"/>
          </a:p>
        </p:txBody>
      </p:sp>
    </p:spTree>
    <p:extLst>
      <p:ext uri="{BB962C8B-B14F-4D97-AF65-F5344CB8AC3E}">
        <p14:creationId xmlns:p14="http://schemas.microsoft.com/office/powerpoint/2010/main" val="2811695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Some answers: how can we organize? </a:t>
            </a:r>
          </a:p>
        </p:txBody>
      </p:sp>
      <p:sp>
        <p:nvSpPr>
          <p:cNvPr id="3" name="Content Placeholder 2"/>
          <p:cNvSpPr>
            <a:spLocks noGrp="1"/>
          </p:cNvSpPr>
          <p:nvPr>
            <p:ph idx="1"/>
          </p:nvPr>
        </p:nvSpPr>
        <p:spPr>
          <a:xfrm>
            <a:off x="855838" y="1790342"/>
            <a:ext cx="10515600" cy="4351338"/>
          </a:xfrm>
        </p:spPr>
        <p:txBody>
          <a:bodyPr>
            <a:normAutofit/>
          </a:bodyPr>
          <a:lstStyle/>
          <a:p>
            <a:pPr marL="0" indent="0">
              <a:buNone/>
            </a:pPr>
            <a:r>
              <a:rPr lang="en-US" sz="3200" dirty="0"/>
              <a:t>‘If I have information about the topic, it’s easier to talk about’</a:t>
            </a:r>
          </a:p>
          <a:p>
            <a:pPr marL="0" indent="0">
              <a:buNone/>
            </a:pPr>
            <a:r>
              <a:rPr lang="en-US" sz="3200" dirty="0"/>
              <a:t>Talking with friends I feel more comfortable</a:t>
            </a:r>
          </a:p>
          <a:p>
            <a:pPr marL="0" indent="0">
              <a:buNone/>
            </a:pPr>
            <a:r>
              <a:rPr lang="en-US" sz="3200" dirty="0"/>
              <a:t>I feel anxious when speaking with friends because I don’t want to make a mistake </a:t>
            </a:r>
          </a:p>
          <a:p>
            <a:pPr marL="0" indent="0">
              <a:buNone/>
            </a:pPr>
            <a:r>
              <a:rPr lang="en-US" sz="3200" dirty="0"/>
              <a:t>If I have knowledge about the topic I feel less nervous</a:t>
            </a:r>
          </a:p>
          <a:p>
            <a:pPr marL="0" indent="0">
              <a:buNone/>
            </a:pPr>
            <a:r>
              <a:rPr lang="en-US" sz="3200" dirty="0"/>
              <a:t>Relaxed when speaking with friends</a:t>
            </a:r>
          </a:p>
          <a:p>
            <a:pPr marL="0" indent="0">
              <a:buNone/>
            </a:pPr>
            <a:r>
              <a:rPr lang="en-US" sz="3200" dirty="0"/>
              <a:t>I feel anxious when giving a presentation in class</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145164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9659" y="4572000"/>
            <a:ext cx="5293730" cy="1964266"/>
          </a:xfrm>
          <a:prstGeom prst="rect">
            <a:avLst/>
          </a:prstGeom>
          <a:solidFill>
            <a:srgbClr val="5E3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 name="Title 3">
            <a:extLst>
              <a:ext uri="{FF2B5EF4-FFF2-40B4-BE49-F238E27FC236}">
                <a16:creationId xmlns:a16="http://schemas.microsoft.com/office/drawing/2014/main" id="{64D77A8F-600E-4006-A56C-200DF4F3D799}"/>
              </a:ext>
            </a:extLst>
          </p:cNvPr>
          <p:cNvSpPr>
            <a:spLocks noGrp="1"/>
          </p:cNvSpPr>
          <p:nvPr>
            <p:ph type="title"/>
          </p:nvPr>
        </p:nvSpPr>
        <p:spPr>
          <a:xfrm>
            <a:off x="1917193" y="4767072"/>
            <a:ext cx="4945641" cy="1625210"/>
          </a:xfrm>
        </p:spPr>
        <p:txBody>
          <a:bodyPr vert="horz" lIns="91440" tIns="45720" rIns="91440" bIns="45720" rtlCol="0" anchor="ctr">
            <a:normAutofit/>
          </a:bodyPr>
          <a:lstStyle/>
          <a:p>
            <a:pPr algn="r" defTabSz="914400">
              <a:lnSpc>
                <a:spcPct val="90000"/>
              </a:lnSpc>
            </a:pPr>
            <a:r>
              <a:rPr lang="en-US" sz="4400" dirty="0">
                <a:solidFill>
                  <a:srgbClr val="FFFFFF"/>
                </a:solidFill>
              </a:rPr>
              <a:t>Hello and welcome! </a:t>
            </a:r>
          </a:p>
        </p:txBody>
      </p:sp>
      <p:pic>
        <p:nvPicPr>
          <p:cNvPr id="8" name="Picture Placeholder 7">
            <a:extLst>
              <a:ext uri="{FF2B5EF4-FFF2-40B4-BE49-F238E27FC236}">
                <a16:creationId xmlns:a16="http://schemas.microsoft.com/office/drawing/2014/main" id="{D2479ABC-0A04-4890-B118-A5B502F5FC58}"/>
              </a:ext>
            </a:extLst>
          </p:cNvPr>
          <p:cNvPicPr>
            <a:picLocks noGrp="1" noChangeAspect="1"/>
          </p:cNvPicPr>
          <p:nvPr>
            <p:ph type="pic" idx="1"/>
          </p:nvPr>
        </p:nvPicPr>
        <p:blipFill>
          <a:blip r:embed="rId3"/>
          <a:stretch>
            <a:fillRect/>
          </a:stretch>
        </p:blipFill>
        <p:spPr>
          <a:xfrm rot="5400000">
            <a:off x="2362828" y="835157"/>
            <a:ext cx="4107392" cy="3080544"/>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4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6" name="Text Placeholder 5">
            <a:extLst>
              <a:ext uri="{FF2B5EF4-FFF2-40B4-BE49-F238E27FC236}">
                <a16:creationId xmlns:a16="http://schemas.microsoft.com/office/drawing/2014/main" id="{7E2CE0D3-B033-4D15-95FB-760ABEB3D9FD}"/>
              </a:ext>
            </a:extLst>
          </p:cNvPr>
          <p:cNvSpPr>
            <a:spLocks noGrp="1"/>
          </p:cNvSpPr>
          <p:nvPr>
            <p:ph type="body" sz="half" idx="2"/>
          </p:nvPr>
        </p:nvSpPr>
        <p:spPr>
          <a:xfrm>
            <a:off x="7545989" y="917725"/>
            <a:ext cx="2568554" cy="4852362"/>
          </a:xfrm>
        </p:spPr>
        <p:txBody>
          <a:bodyPr vert="horz" lIns="91440" tIns="45720" rIns="91440" bIns="45720" rtlCol="0" anchor="ctr">
            <a:normAutofit/>
          </a:bodyPr>
          <a:lstStyle/>
          <a:p>
            <a:pPr defTabSz="914400">
              <a:lnSpc>
                <a:spcPct val="90000"/>
              </a:lnSpc>
            </a:pPr>
            <a:r>
              <a:rPr lang="en-US" sz="2800" dirty="0">
                <a:solidFill>
                  <a:srgbClr val="FFFFFF"/>
                </a:solidFill>
              </a:rPr>
              <a:t>Siân at </a:t>
            </a:r>
            <a:r>
              <a:rPr lang="en-US" sz="2800" dirty="0" err="1">
                <a:solidFill>
                  <a:srgbClr val="FFFFFF"/>
                </a:solidFill>
              </a:rPr>
              <a:t>ReSIG</a:t>
            </a:r>
            <a:r>
              <a:rPr lang="en-US" sz="2800" dirty="0">
                <a:solidFill>
                  <a:srgbClr val="FFFFFF"/>
                </a:solidFill>
              </a:rPr>
              <a:t> Pre-conference Event, IATEFL conference, Liverpool, </a:t>
            </a:r>
          </a:p>
          <a:p>
            <a:pPr defTabSz="914400">
              <a:lnSpc>
                <a:spcPct val="90000"/>
              </a:lnSpc>
            </a:pPr>
            <a:r>
              <a:rPr lang="en-US" sz="2800" dirty="0">
                <a:solidFill>
                  <a:srgbClr val="FFFFFF"/>
                </a:solidFill>
              </a:rPr>
              <a:t>April 2019 </a:t>
            </a:r>
          </a:p>
        </p:txBody>
      </p:sp>
      <p:sp>
        <p:nvSpPr>
          <p:cNvPr id="9" name="Arrow: Right 8">
            <a:extLst>
              <a:ext uri="{FF2B5EF4-FFF2-40B4-BE49-F238E27FC236}">
                <a16:creationId xmlns:a16="http://schemas.microsoft.com/office/drawing/2014/main" id="{C4B96770-3221-405E-8848-9011F9CE179D}"/>
              </a:ext>
            </a:extLst>
          </p:cNvPr>
          <p:cNvSpPr/>
          <p:nvPr/>
        </p:nvSpPr>
        <p:spPr>
          <a:xfrm rot="11910874">
            <a:off x="5162284" y="2550182"/>
            <a:ext cx="2303908" cy="526648"/>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GB">
              <a:solidFill>
                <a:prstClr val="white"/>
              </a:solidFill>
              <a:latin typeface="Calibri"/>
            </a:endParaRPr>
          </a:p>
        </p:txBody>
      </p:sp>
    </p:spTree>
    <p:extLst>
      <p:ext uri="{BB962C8B-B14F-4D97-AF65-F5344CB8AC3E}">
        <p14:creationId xmlns:p14="http://schemas.microsoft.com/office/powerpoint/2010/main" val="268412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Some answers : Key words</a:t>
            </a:r>
          </a:p>
        </p:txBody>
      </p:sp>
      <p:sp>
        <p:nvSpPr>
          <p:cNvPr id="3" name="Content Placeholder 2"/>
          <p:cNvSpPr>
            <a:spLocks noGrp="1"/>
          </p:cNvSpPr>
          <p:nvPr>
            <p:ph idx="1"/>
          </p:nvPr>
        </p:nvSpPr>
        <p:spPr>
          <a:xfrm>
            <a:off x="855838" y="1790342"/>
            <a:ext cx="10515600" cy="4351338"/>
          </a:xfrm>
        </p:spPr>
        <p:txBody>
          <a:bodyPr>
            <a:normAutofit/>
          </a:bodyPr>
          <a:lstStyle/>
          <a:p>
            <a:pPr marL="0" indent="0">
              <a:buNone/>
            </a:pPr>
            <a:r>
              <a:rPr lang="en-US" sz="3200" dirty="0"/>
              <a:t>A 	‘If I have </a:t>
            </a:r>
            <a:r>
              <a:rPr lang="en-US" sz="3200" b="1" dirty="0"/>
              <a:t>information about the topic</a:t>
            </a:r>
            <a:r>
              <a:rPr lang="en-US" sz="3200" dirty="0"/>
              <a:t>, it’s easier to talk 	about’</a:t>
            </a:r>
          </a:p>
          <a:p>
            <a:pPr marL="0" indent="0">
              <a:buNone/>
            </a:pPr>
            <a:r>
              <a:rPr lang="en-US" sz="3200" dirty="0"/>
              <a:t>B 	Talking with </a:t>
            </a:r>
            <a:r>
              <a:rPr lang="en-US" sz="3200" b="1" dirty="0"/>
              <a:t>friends I feel more comfortable</a:t>
            </a:r>
          </a:p>
          <a:p>
            <a:pPr marL="0" indent="0">
              <a:buNone/>
            </a:pPr>
            <a:r>
              <a:rPr lang="en-US" sz="3200" dirty="0"/>
              <a:t>C 	I </a:t>
            </a:r>
            <a:r>
              <a:rPr lang="en-US" sz="3200" b="1" dirty="0"/>
              <a:t>feel anxious </a:t>
            </a:r>
            <a:r>
              <a:rPr lang="en-US" sz="3200" dirty="0"/>
              <a:t>when speaking with friends because I 	don’t want to make a mistake </a:t>
            </a:r>
          </a:p>
          <a:p>
            <a:pPr marL="0" indent="0">
              <a:buNone/>
            </a:pPr>
            <a:r>
              <a:rPr lang="en-US" sz="3200" dirty="0"/>
              <a:t>D 	If I have </a:t>
            </a:r>
            <a:r>
              <a:rPr lang="en-US" sz="3200" b="1" dirty="0"/>
              <a:t>knowledge about the topic </a:t>
            </a:r>
            <a:r>
              <a:rPr lang="en-US" sz="3200" dirty="0"/>
              <a:t>I feel less nervous</a:t>
            </a:r>
          </a:p>
          <a:p>
            <a:pPr marL="0" indent="0">
              <a:buNone/>
            </a:pPr>
            <a:r>
              <a:rPr lang="en-US" sz="3200" dirty="0"/>
              <a:t>E 	Relaxed </a:t>
            </a:r>
            <a:r>
              <a:rPr lang="en-US" sz="3200" b="1" dirty="0"/>
              <a:t>when speaking with friends</a:t>
            </a:r>
          </a:p>
          <a:p>
            <a:pPr marL="0" indent="0">
              <a:buNone/>
            </a:pPr>
            <a:r>
              <a:rPr lang="en-US" sz="3200" dirty="0"/>
              <a:t>F 	I feel </a:t>
            </a:r>
            <a:r>
              <a:rPr lang="en-US" sz="3200" b="1" dirty="0"/>
              <a:t>anxious </a:t>
            </a:r>
            <a:r>
              <a:rPr lang="en-US" sz="3200" dirty="0"/>
              <a:t>when giving a presentation in class</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3899573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24" y="206354"/>
            <a:ext cx="10515600" cy="1325563"/>
          </a:xfrm>
        </p:spPr>
        <p:txBody>
          <a:bodyPr/>
          <a:lstStyle/>
          <a:p>
            <a:r>
              <a:rPr lang="en-US" b="1" dirty="0"/>
              <a:t>Some answers: which go together? </a:t>
            </a:r>
          </a:p>
        </p:txBody>
      </p:sp>
      <p:sp>
        <p:nvSpPr>
          <p:cNvPr id="3" name="Content Placeholder 2"/>
          <p:cNvSpPr>
            <a:spLocks noGrp="1"/>
          </p:cNvSpPr>
          <p:nvPr>
            <p:ph idx="1"/>
          </p:nvPr>
        </p:nvSpPr>
        <p:spPr>
          <a:xfrm>
            <a:off x="617316" y="1323087"/>
            <a:ext cx="10754122" cy="4818593"/>
          </a:xfrm>
        </p:spPr>
        <p:txBody>
          <a:bodyPr>
            <a:normAutofit/>
          </a:bodyPr>
          <a:lstStyle/>
          <a:p>
            <a:pPr marL="0" indent="0">
              <a:buNone/>
            </a:pP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 	‘If I have information about the topic, it’s easier to talk 	about’</a:t>
            </a:r>
          </a:p>
          <a:p>
            <a:pPr marL="0" indent="0">
              <a:buNone/>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 	Talking with friends I feel more comfortable</a:t>
            </a:r>
          </a:p>
          <a:p>
            <a:pPr marL="0" indent="0">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	I feel anxious when speaking with friends because I don’t 	want to make a mistake </a:t>
            </a:r>
          </a:p>
          <a:p>
            <a:pPr marL="0" indent="0">
              <a:buNone/>
            </a:pP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	If I have knowledge about the topic I feel less nervous</a:t>
            </a:r>
          </a:p>
          <a:p>
            <a:pPr marL="0" indent="0">
              <a:buNone/>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	Relaxed when speaking with friends</a:t>
            </a:r>
          </a:p>
          <a:p>
            <a:pPr marL="0" indent="0">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	I feel anxious when giving a presentation in class</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4164929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24" y="206354"/>
            <a:ext cx="10515600" cy="1325563"/>
          </a:xfrm>
        </p:spPr>
        <p:txBody>
          <a:bodyPr/>
          <a:lstStyle/>
          <a:p>
            <a:r>
              <a:rPr lang="en-US" b="1" dirty="0"/>
              <a:t>Some answers: which go together?</a:t>
            </a:r>
          </a:p>
        </p:txBody>
      </p:sp>
      <p:sp>
        <p:nvSpPr>
          <p:cNvPr id="3" name="Content Placeholder 2"/>
          <p:cNvSpPr>
            <a:spLocks noGrp="1"/>
          </p:cNvSpPr>
          <p:nvPr>
            <p:ph idx="1"/>
          </p:nvPr>
        </p:nvSpPr>
        <p:spPr>
          <a:xfrm>
            <a:off x="617316" y="1323087"/>
            <a:ext cx="10754122" cy="4818593"/>
          </a:xfrm>
        </p:spPr>
        <p:txBody>
          <a:bodyPr>
            <a:normAutofit lnSpcReduction="10000"/>
          </a:bodyPr>
          <a:lstStyle/>
          <a:p>
            <a:pPr marL="0" indent="0">
              <a:buNone/>
            </a:pP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‘if I have information about the topic, it’s easier to talk about’</a:t>
            </a:r>
          </a:p>
          <a:p>
            <a:pPr marL="0" indent="0">
              <a:buNone/>
            </a:pP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If I have knowledge about the topic I feel less nervous</a:t>
            </a:r>
          </a:p>
          <a:p>
            <a:pPr marL="0" indent="0">
              <a:buNone/>
            </a:pPr>
            <a:endPar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marL="0" indent="0">
              <a:buNone/>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Talking with friends I feel more comfortable</a:t>
            </a:r>
          </a:p>
          <a:p>
            <a:pPr marL="0" indent="0">
              <a:buNone/>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Relaxed when speaking with friends</a:t>
            </a:r>
          </a:p>
          <a:p>
            <a:pPr marL="0" indent="0">
              <a:buNone/>
            </a:pP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 feel anxious when giving a presentation in class</a:t>
            </a:r>
          </a:p>
          <a:p>
            <a:pPr marL="0" indent="0">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 feel anxious when speaking with friends because I don’t want to make a mistake </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44411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24" y="206354"/>
            <a:ext cx="10515600" cy="1325563"/>
          </a:xfrm>
        </p:spPr>
        <p:txBody>
          <a:bodyPr/>
          <a:lstStyle/>
          <a:p>
            <a:r>
              <a:rPr lang="en-US" b="1" dirty="0"/>
              <a:t>Some answers: what THEMES ? </a:t>
            </a:r>
          </a:p>
        </p:txBody>
      </p:sp>
      <p:sp>
        <p:nvSpPr>
          <p:cNvPr id="3" name="Content Placeholder 2"/>
          <p:cNvSpPr>
            <a:spLocks noGrp="1"/>
          </p:cNvSpPr>
          <p:nvPr>
            <p:ph idx="1"/>
          </p:nvPr>
        </p:nvSpPr>
        <p:spPr>
          <a:xfrm>
            <a:off x="617316" y="1323087"/>
            <a:ext cx="10754122" cy="4818593"/>
          </a:xfrm>
        </p:spPr>
        <p:txBody>
          <a:bodyPr>
            <a:normAutofit lnSpcReduction="10000"/>
          </a:bodyPr>
          <a:lstStyle/>
          <a:p>
            <a:pPr marL="0" indent="0">
              <a:buNone/>
            </a:pP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‘if I have information about the topic, it’s easier to talk about’</a:t>
            </a:r>
          </a:p>
          <a:p>
            <a:pPr marL="0" indent="0">
              <a:buNone/>
            </a:pP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If I have knowledge about the topic I feel less nervous</a:t>
            </a:r>
          </a:p>
          <a:p>
            <a:pPr marL="0" indent="0">
              <a:buNone/>
            </a:pPr>
            <a:endPar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marL="0" indent="0">
              <a:buNone/>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Talking with friends I feel more comfortable</a:t>
            </a:r>
          </a:p>
          <a:p>
            <a:pPr marL="0" indent="0">
              <a:buNone/>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Relaxed when speaking with friends</a:t>
            </a:r>
          </a:p>
          <a:p>
            <a:pPr marL="0" indent="0">
              <a:buNone/>
            </a:pP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 feel anxious when giving a presentation in class</a:t>
            </a:r>
          </a:p>
          <a:p>
            <a:pPr marL="0" indent="0">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 feel anxious when speaking with friends because I don’t want to make a mistake </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2318284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24" y="206354"/>
            <a:ext cx="10515600" cy="1325563"/>
          </a:xfrm>
        </p:spPr>
        <p:txBody>
          <a:bodyPr/>
          <a:lstStyle/>
          <a:p>
            <a:r>
              <a:rPr lang="en-US" b="1" dirty="0"/>
              <a:t>Some answers: what THEMES ? </a:t>
            </a:r>
          </a:p>
        </p:txBody>
      </p:sp>
      <p:sp>
        <p:nvSpPr>
          <p:cNvPr id="3" name="Content Placeholder 2"/>
          <p:cNvSpPr>
            <a:spLocks noGrp="1"/>
          </p:cNvSpPr>
          <p:nvPr>
            <p:ph idx="1"/>
          </p:nvPr>
        </p:nvSpPr>
        <p:spPr>
          <a:xfrm>
            <a:off x="617316" y="1323087"/>
            <a:ext cx="10754122" cy="4818593"/>
          </a:xfrm>
        </p:spPr>
        <p:txBody>
          <a:bodyPr>
            <a:normAutofit lnSpcReduction="10000"/>
          </a:bodyPr>
          <a:lstStyle/>
          <a:p>
            <a:pPr marL="0" indent="0">
              <a:buNone/>
            </a:pP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‘if I have information about the topic, it’s easier to talk about’</a:t>
            </a:r>
          </a:p>
          <a:p>
            <a:pPr marL="0" indent="0">
              <a:buNone/>
            </a:pP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If I have knowledge about the topic I feel less nervous</a:t>
            </a:r>
          </a:p>
          <a:p>
            <a:pPr marL="0" indent="0">
              <a:buNone/>
            </a:pPr>
            <a:endPar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marL="0" indent="0">
              <a:buNone/>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Talking with friends I feel more comfortable</a:t>
            </a:r>
          </a:p>
          <a:p>
            <a:pPr marL="0" indent="0">
              <a:buNone/>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Relaxed when speaking with friends</a:t>
            </a:r>
          </a:p>
          <a:p>
            <a:pPr marL="0" indent="0">
              <a:buNone/>
            </a:pP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 feel anxious when giving a presentation in class</a:t>
            </a:r>
          </a:p>
          <a:p>
            <a:pPr marL="0" indent="0">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 feel anxious when speaking with friends because I don’t want to make a mistake </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p:txBody>
      </p:sp>
      <p:sp>
        <p:nvSpPr>
          <p:cNvPr id="4" name="TextBox 3"/>
          <p:cNvSpPr txBox="1"/>
          <p:nvPr/>
        </p:nvSpPr>
        <p:spPr>
          <a:xfrm rot="20407151">
            <a:off x="7939355" y="1470703"/>
            <a:ext cx="308811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dirty="0"/>
              <a:t>Content </a:t>
            </a:r>
          </a:p>
        </p:txBody>
      </p:sp>
      <p:sp>
        <p:nvSpPr>
          <p:cNvPr id="5" name="TextBox 4"/>
          <p:cNvSpPr txBox="1"/>
          <p:nvPr/>
        </p:nvSpPr>
        <p:spPr>
          <a:xfrm rot="20407151">
            <a:off x="7880105" y="2928547"/>
            <a:ext cx="308811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dirty="0"/>
              <a:t>Who I am talking to </a:t>
            </a:r>
          </a:p>
        </p:txBody>
      </p:sp>
      <p:sp>
        <p:nvSpPr>
          <p:cNvPr id="6" name="TextBox 5"/>
          <p:cNvSpPr txBox="1"/>
          <p:nvPr/>
        </p:nvSpPr>
        <p:spPr>
          <a:xfrm rot="20407151">
            <a:off x="8338682" y="4233994"/>
            <a:ext cx="308811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dirty="0"/>
              <a:t>Anxiety </a:t>
            </a:r>
          </a:p>
        </p:txBody>
      </p:sp>
    </p:spTree>
    <p:extLst>
      <p:ext uri="{BB962C8B-B14F-4D97-AF65-F5344CB8AC3E}">
        <p14:creationId xmlns:p14="http://schemas.microsoft.com/office/powerpoint/2010/main" val="2093190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83C606-B5F5-4390-90C6-4A8AD1F7AE39}"/>
              </a:ext>
            </a:extLst>
          </p:cNvPr>
          <p:cNvPicPr>
            <a:picLocks noChangeAspect="1"/>
          </p:cNvPicPr>
          <p:nvPr/>
        </p:nvPicPr>
        <p:blipFill>
          <a:blip r:embed="rId3"/>
          <a:stretch>
            <a:fillRect/>
          </a:stretch>
        </p:blipFill>
        <p:spPr>
          <a:xfrm>
            <a:off x="1164083" y="113738"/>
            <a:ext cx="10208686" cy="6238354"/>
          </a:xfrm>
          <a:prstGeom prst="rect">
            <a:avLst/>
          </a:prstGeom>
        </p:spPr>
      </p:pic>
      <p:sp>
        <p:nvSpPr>
          <p:cNvPr id="3" name="Rectangle 2">
            <a:extLst>
              <a:ext uri="{FF2B5EF4-FFF2-40B4-BE49-F238E27FC236}">
                <a16:creationId xmlns:a16="http://schemas.microsoft.com/office/drawing/2014/main" id="{C1AA5222-71B0-49BF-9EA6-E3E656B2E352}"/>
              </a:ext>
            </a:extLst>
          </p:cNvPr>
          <p:cNvSpPr/>
          <p:nvPr/>
        </p:nvSpPr>
        <p:spPr>
          <a:xfrm>
            <a:off x="1164083" y="4346532"/>
            <a:ext cx="9658405" cy="1891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1875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Text 1: The best teacher I’ve ever had </a:t>
            </a:r>
            <a:r>
              <a:rPr lang="en-US" dirty="0"/>
              <a:t>(</a:t>
            </a:r>
            <a:r>
              <a:rPr lang="en-US" dirty="0" err="1"/>
              <a:t>Moussa</a:t>
            </a:r>
            <a:r>
              <a:rPr lang="en-US" dirty="0"/>
              <a:t>)</a:t>
            </a:r>
          </a:p>
        </p:txBody>
      </p:sp>
      <p:sp>
        <p:nvSpPr>
          <p:cNvPr id="3" name="Content Placeholder 2"/>
          <p:cNvSpPr>
            <a:spLocks noGrp="1"/>
          </p:cNvSpPr>
          <p:nvPr>
            <p:ph idx="1"/>
          </p:nvPr>
        </p:nvSpPr>
        <p:spPr/>
        <p:txBody>
          <a:bodyPr>
            <a:normAutofit fontScale="92500"/>
          </a:bodyPr>
          <a:lstStyle/>
          <a:p>
            <a:pPr marL="0" indent="0">
              <a:buNone/>
            </a:pPr>
            <a:r>
              <a:rPr lang="en-US" dirty="0"/>
              <a:t>When I was in secondary school, in the 20s, I had many teachers who inspired me. I looked some of them like super heroes or extraordinary people. I couldn't believe with my young age that they were simple humans. </a:t>
            </a:r>
          </a:p>
          <a:p>
            <a:pPr marL="0" indent="0">
              <a:buNone/>
            </a:pPr>
            <a:r>
              <a:rPr lang="en-US" dirty="0"/>
              <a:t>The one I admired more was our French teacher. He was so charismatic and kind. </a:t>
            </a:r>
            <a:r>
              <a:rPr lang="en-US" dirty="0" err="1"/>
              <a:t>Everytime</a:t>
            </a:r>
            <a:r>
              <a:rPr lang="en-US" dirty="0"/>
              <a:t> we had class with him the whole class was excited. We loved him with no limits. He used to say "Teaching is my job but school is not my office. It's my home with my sons, my daughter,... my friends". I kept all wise sayings he used to tell us.</a:t>
            </a:r>
          </a:p>
          <a:p>
            <a:pPr marL="0" indent="0">
              <a:buNone/>
            </a:pPr>
            <a:r>
              <a:rPr lang="en-US" dirty="0"/>
              <a:t>He was the best teacher I ever had and if I am a teacher today, it's partly due to him.. He passed away years ago but I still have a thought to him. </a:t>
            </a:r>
          </a:p>
          <a:p>
            <a:endParaRPr lang="en-US" dirty="0"/>
          </a:p>
        </p:txBody>
      </p:sp>
    </p:spTree>
    <p:extLst>
      <p:ext uri="{BB962C8B-B14F-4D97-AF65-F5344CB8AC3E}">
        <p14:creationId xmlns:p14="http://schemas.microsoft.com/office/powerpoint/2010/main" val="1589798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Divide into ‘data chunks’ and key ideas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When I was in secondary school, in the 20s, I had many teachers who </a:t>
            </a:r>
            <a:r>
              <a:rPr lang="en-US" b="1" dirty="0"/>
              <a:t>inspired</a:t>
            </a:r>
            <a:r>
              <a:rPr lang="en-US" dirty="0"/>
              <a:t> me. </a:t>
            </a:r>
          </a:p>
          <a:p>
            <a:pPr marL="0" indent="0">
              <a:buNone/>
            </a:pPr>
            <a:r>
              <a:rPr lang="en-US" dirty="0"/>
              <a:t>I looked some of them like </a:t>
            </a:r>
            <a:r>
              <a:rPr lang="en-US" b="1" dirty="0"/>
              <a:t>super heroes </a:t>
            </a:r>
            <a:r>
              <a:rPr lang="en-US" dirty="0"/>
              <a:t>or extraordinary people. I couldn't believe with my young age that they were simple humans. </a:t>
            </a:r>
          </a:p>
          <a:p>
            <a:pPr marL="0" indent="0">
              <a:buNone/>
            </a:pPr>
            <a:r>
              <a:rPr lang="en-US" dirty="0"/>
              <a:t>The one I admired</a:t>
            </a:r>
            <a:r>
              <a:rPr lang="en-US" b="1" dirty="0"/>
              <a:t> </a:t>
            </a:r>
            <a:r>
              <a:rPr lang="en-US" dirty="0"/>
              <a:t>more was our French teacher. He was so </a:t>
            </a:r>
            <a:r>
              <a:rPr lang="en-US" b="1" dirty="0"/>
              <a:t>charismatic</a:t>
            </a:r>
            <a:r>
              <a:rPr lang="en-US" dirty="0"/>
              <a:t> and </a:t>
            </a:r>
            <a:r>
              <a:rPr lang="en-US" b="1" dirty="0"/>
              <a:t>kind</a:t>
            </a:r>
            <a:r>
              <a:rPr lang="en-US" dirty="0"/>
              <a:t>. </a:t>
            </a:r>
            <a:r>
              <a:rPr lang="en-US" dirty="0" err="1"/>
              <a:t>Everytime</a:t>
            </a:r>
            <a:r>
              <a:rPr lang="en-US" dirty="0"/>
              <a:t> we had class with him the whole class was </a:t>
            </a:r>
            <a:r>
              <a:rPr lang="en-US" b="1" dirty="0"/>
              <a:t>excited</a:t>
            </a:r>
            <a:r>
              <a:rPr lang="en-US" dirty="0"/>
              <a:t>. We </a:t>
            </a:r>
            <a:r>
              <a:rPr lang="en-US" b="1" dirty="0"/>
              <a:t>loved him </a:t>
            </a:r>
            <a:r>
              <a:rPr lang="en-US" dirty="0"/>
              <a:t>with no limits. </a:t>
            </a:r>
          </a:p>
          <a:p>
            <a:pPr marL="0" indent="0">
              <a:buNone/>
            </a:pPr>
            <a:r>
              <a:rPr lang="en-US" dirty="0"/>
              <a:t>He used to say "Teaching is my job but school is not my office. </a:t>
            </a:r>
            <a:r>
              <a:rPr lang="en-US" b="1" dirty="0"/>
              <a:t>It's my home with my sons, my daughter,... my friends</a:t>
            </a:r>
            <a:r>
              <a:rPr lang="en-US" dirty="0"/>
              <a:t>". I kept all wise sayings he used to tell us.</a:t>
            </a:r>
          </a:p>
          <a:p>
            <a:pPr marL="0" indent="0">
              <a:buNone/>
            </a:pPr>
            <a:r>
              <a:rPr lang="en-US" dirty="0"/>
              <a:t>He was the best teacher I ever had and </a:t>
            </a:r>
            <a:r>
              <a:rPr lang="en-US" b="1" dirty="0"/>
              <a:t>if I am a teacher today, it's partly due to him..</a:t>
            </a:r>
            <a:r>
              <a:rPr lang="en-US" dirty="0"/>
              <a:t> </a:t>
            </a:r>
          </a:p>
          <a:p>
            <a:pPr marL="0" indent="0">
              <a:buNone/>
            </a:pPr>
            <a:r>
              <a:rPr lang="en-US" dirty="0"/>
              <a:t>He passed away years ago but </a:t>
            </a:r>
            <a:r>
              <a:rPr lang="en-US" b="1" dirty="0"/>
              <a:t>I still have a thought to him. </a:t>
            </a:r>
          </a:p>
          <a:p>
            <a:endParaRPr lang="en-US" dirty="0"/>
          </a:p>
        </p:txBody>
      </p:sp>
    </p:spTree>
    <p:extLst>
      <p:ext uri="{BB962C8B-B14F-4D97-AF65-F5344CB8AC3E}">
        <p14:creationId xmlns:p14="http://schemas.microsoft.com/office/powerpoint/2010/main" val="383083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Coding key words in the text</a:t>
            </a:r>
          </a:p>
        </p:txBody>
      </p:sp>
      <p:sp>
        <p:nvSpPr>
          <p:cNvPr id="3" name="Content Placeholder 2"/>
          <p:cNvSpPr>
            <a:spLocks noGrp="1"/>
          </p:cNvSpPr>
          <p:nvPr>
            <p:ph idx="1"/>
          </p:nvPr>
        </p:nvSpPr>
        <p:spPr>
          <a:xfrm>
            <a:off x="780469" y="1811194"/>
            <a:ext cx="10515600" cy="4351338"/>
          </a:xfrm>
        </p:spPr>
        <p:txBody>
          <a:bodyPr>
            <a:normAutofit fontScale="92500" lnSpcReduction="10000"/>
          </a:bodyPr>
          <a:lstStyle/>
          <a:p>
            <a:pPr marL="0" indent="0">
              <a:buNone/>
            </a:pPr>
            <a:r>
              <a:rPr lang="en-US" dirty="0"/>
              <a:t>When I was in secondary school, in the 20s, I had many teachers who </a:t>
            </a:r>
            <a:r>
              <a:rPr lang="en-US" b="1" dirty="0"/>
              <a:t>inspired</a:t>
            </a:r>
            <a:r>
              <a:rPr lang="en-US" dirty="0"/>
              <a:t> me. </a:t>
            </a:r>
          </a:p>
          <a:p>
            <a:pPr marL="0" indent="0">
              <a:buNone/>
            </a:pPr>
            <a:r>
              <a:rPr lang="en-US" dirty="0"/>
              <a:t>I looked some of them like </a:t>
            </a:r>
            <a:r>
              <a:rPr lang="en-US" b="1" dirty="0"/>
              <a:t>super heroes </a:t>
            </a:r>
            <a:r>
              <a:rPr lang="en-US" dirty="0"/>
              <a:t>or extraordinary people. I couldn't believe with my young age that they were simple humans. </a:t>
            </a:r>
          </a:p>
          <a:p>
            <a:pPr marL="0" indent="0">
              <a:buNone/>
            </a:pPr>
            <a:r>
              <a:rPr lang="en-US" dirty="0"/>
              <a:t>The one I admired more was our French teacher. He was so </a:t>
            </a:r>
            <a:r>
              <a:rPr lang="en-US" b="1" dirty="0"/>
              <a:t>charismatic</a:t>
            </a:r>
            <a:r>
              <a:rPr lang="en-US" dirty="0"/>
              <a:t> and </a:t>
            </a:r>
            <a:r>
              <a:rPr lang="en-US" b="1" dirty="0"/>
              <a:t>kind</a:t>
            </a:r>
            <a:r>
              <a:rPr lang="en-US" dirty="0"/>
              <a:t>. </a:t>
            </a:r>
            <a:r>
              <a:rPr lang="en-US" dirty="0" err="1"/>
              <a:t>Everytime</a:t>
            </a:r>
            <a:r>
              <a:rPr lang="en-US" dirty="0"/>
              <a:t> we had class with him the whole class was </a:t>
            </a:r>
            <a:r>
              <a:rPr lang="en-US" b="1" dirty="0"/>
              <a:t>excited</a:t>
            </a:r>
            <a:r>
              <a:rPr lang="en-US" dirty="0"/>
              <a:t>. We </a:t>
            </a:r>
            <a:r>
              <a:rPr lang="en-US" b="1" dirty="0"/>
              <a:t>loved him </a:t>
            </a:r>
            <a:r>
              <a:rPr lang="en-US" dirty="0"/>
              <a:t>with no limits. He used to say "Teaching is my job but school is not my office. </a:t>
            </a:r>
            <a:r>
              <a:rPr lang="en-US" b="1" dirty="0"/>
              <a:t>It's my home with my sons, my daughter,... my friends</a:t>
            </a:r>
            <a:r>
              <a:rPr lang="en-US" dirty="0"/>
              <a:t>". I kept all wise sayings he used to tell us.</a:t>
            </a:r>
          </a:p>
          <a:p>
            <a:pPr marL="0" indent="0">
              <a:buNone/>
            </a:pPr>
            <a:r>
              <a:rPr lang="en-US" dirty="0"/>
              <a:t>He was the best teacher I ever had and </a:t>
            </a:r>
            <a:r>
              <a:rPr lang="en-US" b="1" dirty="0"/>
              <a:t>if I am a teacher today, it's partly due to him..</a:t>
            </a:r>
            <a:r>
              <a:rPr lang="en-US" dirty="0"/>
              <a:t> He passed away years ago but </a:t>
            </a:r>
            <a:r>
              <a:rPr lang="en-US" b="1" dirty="0"/>
              <a:t>I still have a thought to him. </a:t>
            </a:r>
          </a:p>
          <a:p>
            <a:endParaRPr lang="en-US" dirty="0"/>
          </a:p>
        </p:txBody>
      </p:sp>
      <p:sp>
        <p:nvSpPr>
          <p:cNvPr id="6" name="Rounded Rectangular Callout 5"/>
          <p:cNvSpPr/>
          <p:nvPr/>
        </p:nvSpPr>
        <p:spPr>
          <a:xfrm>
            <a:off x="9742055" y="2828339"/>
            <a:ext cx="1197912" cy="461770"/>
          </a:xfrm>
          <a:prstGeom prst="wedgeRoundRectCallout">
            <a:avLst>
              <a:gd name="adj1" fmla="val -35291"/>
              <a:gd name="adj2" fmla="val 9687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Key word</a:t>
            </a:r>
          </a:p>
        </p:txBody>
      </p:sp>
      <p:sp>
        <p:nvSpPr>
          <p:cNvPr id="7" name="Rounded Rectangular Callout 6"/>
          <p:cNvSpPr/>
          <p:nvPr/>
        </p:nvSpPr>
        <p:spPr>
          <a:xfrm>
            <a:off x="354458" y="1667581"/>
            <a:ext cx="1197912" cy="461770"/>
          </a:xfrm>
          <a:prstGeom prst="wedgeRoundRectCallout">
            <a:avLst>
              <a:gd name="adj1" fmla="val -11194"/>
              <a:gd name="adj2" fmla="val 9687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Key word</a:t>
            </a:r>
          </a:p>
        </p:txBody>
      </p:sp>
      <p:sp>
        <p:nvSpPr>
          <p:cNvPr id="8" name="Rounded Rectangular Callout 7"/>
          <p:cNvSpPr/>
          <p:nvPr/>
        </p:nvSpPr>
        <p:spPr>
          <a:xfrm>
            <a:off x="0" y="3134874"/>
            <a:ext cx="1197912" cy="461770"/>
          </a:xfrm>
          <a:prstGeom prst="wedgeRoundRectCallout">
            <a:avLst>
              <a:gd name="adj1" fmla="val 20131"/>
              <a:gd name="adj2" fmla="val 6562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Key word</a:t>
            </a:r>
          </a:p>
        </p:txBody>
      </p:sp>
      <p:sp>
        <p:nvSpPr>
          <p:cNvPr id="9" name="Rounded Rectangular Callout 8"/>
          <p:cNvSpPr/>
          <p:nvPr/>
        </p:nvSpPr>
        <p:spPr>
          <a:xfrm>
            <a:off x="10415048" y="3707361"/>
            <a:ext cx="1197912" cy="461770"/>
          </a:xfrm>
          <a:prstGeom prst="wedgeRoundRectCallout">
            <a:avLst>
              <a:gd name="adj1" fmla="val -99146"/>
              <a:gd name="adj2" fmla="val 312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Key word</a:t>
            </a:r>
          </a:p>
        </p:txBody>
      </p:sp>
      <p:sp>
        <p:nvSpPr>
          <p:cNvPr id="14" name="Rounded Rectangular Callout 13"/>
          <p:cNvSpPr/>
          <p:nvPr/>
        </p:nvSpPr>
        <p:spPr>
          <a:xfrm>
            <a:off x="0" y="4444531"/>
            <a:ext cx="1197912" cy="331898"/>
          </a:xfrm>
          <a:prstGeom prst="wedgeRoundRectCallout">
            <a:avLst>
              <a:gd name="adj1" fmla="val 36998"/>
              <a:gd name="adj2" fmla="val -11277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Key word</a:t>
            </a:r>
          </a:p>
        </p:txBody>
      </p:sp>
      <p:sp>
        <p:nvSpPr>
          <p:cNvPr id="15" name="Rounded Rectangular Callout 14"/>
          <p:cNvSpPr/>
          <p:nvPr/>
        </p:nvSpPr>
        <p:spPr>
          <a:xfrm>
            <a:off x="5456926" y="2069327"/>
            <a:ext cx="1197912" cy="461770"/>
          </a:xfrm>
          <a:prstGeom prst="wedgeRoundRectCallout">
            <a:avLst>
              <a:gd name="adj1" fmla="val -35291"/>
              <a:gd name="adj2" fmla="val 9687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Key word</a:t>
            </a:r>
          </a:p>
        </p:txBody>
      </p:sp>
    </p:spTree>
    <p:extLst>
      <p:ext uri="{BB962C8B-B14F-4D97-AF65-F5344CB8AC3E}">
        <p14:creationId xmlns:p14="http://schemas.microsoft.com/office/powerpoint/2010/main" val="3025538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words/ one word ‘codes’ </a:t>
            </a:r>
          </a:p>
        </p:txBody>
      </p:sp>
      <p:sp>
        <p:nvSpPr>
          <p:cNvPr id="3" name="Content Placeholder 2"/>
          <p:cNvSpPr>
            <a:spLocks noGrp="1"/>
          </p:cNvSpPr>
          <p:nvPr>
            <p:ph sz="half" idx="1"/>
          </p:nvPr>
        </p:nvSpPr>
        <p:spPr/>
        <p:txBody>
          <a:bodyPr/>
          <a:lstStyle/>
          <a:p>
            <a:r>
              <a:rPr lang="en-US" dirty="0"/>
              <a:t>Inspiring</a:t>
            </a:r>
          </a:p>
          <a:p>
            <a:r>
              <a:rPr lang="en-US" dirty="0"/>
              <a:t>Superhero</a:t>
            </a:r>
          </a:p>
          <a:p>
            <a:r>
              <a:rPr lang="en-US" dirty="0"/>
              <a:t>Charismatic </a:t>
            </a:r>
          </a:p>
          <a:p>
            <a:r>
              <a:rPr lang="en-US" dirty="0"/>
              <a:t>Kind</a:t>
            </a:r>
          </a:p>
          <a:p>
            <a:r>
              <a:rPr lang="en-US" dirty="0"/>
              <a:t>Exciting</a:t>
            </a:r>
          </a:p>
          <a:p>
            <a:endParaRPr lang="en-US" dirty="0"/>
          </a:p>
        </p:txBody>
      </p:sp>
      <p:pic>
        <p:nvPicPr>
          <p:cNvPr id="5" name="Content Placeholder 4"/>
          <p:cNvPicPr>
            <a:picLocks noGrp="1" noChangeAspect="1"/>
          </p:cNvPicPr>
          <p:nvPr>
            <p:ph sz="half" idx="2"/>
          </p:nvPr>
        </p:nvPicPr>
        <p:blipFill>
          <a:blip r:embed="rId3"/>
          <a:stretch>
            <a:fillRect/>
          </a:stretch>
        </p:blipFill>
        <p:spPr>
          <a:xfrm>
            <a:off x="6172200" y="2568582"/>
            <a:ext cx="5181600" cy="2865424"/>
          </a:xfrm>
        </p:spPr>
      </p:pic>
    </p:spTree>
    <p:extLst>
      <p:ext uri="{BB962C8B-B14F-4D97-AF65-F5344CB8AC3E}">
        <p14:creationId xmlns:p14="http://schemas.microsoft.com/office/powerpoint/2010/main" val="380305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Plan for today</a:t>
            </a:r>
          </a:p>
        </p:txBody>
      </p:sp>
      <p:sp>
        <p:nvSpPr>
          <p:cNvPr id="3" name="Content Placeholder 2"/>
          <p:cNvSpPr>
            <a:spLocks noGrp="1"/>
          </p:cNvSpPr>
          <p:nvPr>
            <p:ph idx="1"/>
          </p:nvPr>
        </p:nvSpPr>
        <p:spPr/>
        <p:txBody>
          <a:bodyPr>
            <a:noAutofit/>
          </a:bodyPr>
          <a:lstStyle/>
          <a:p>
            <a:pPr marL="0" indent="0">
              <a:buNone/>
            </a:pPr>
            <a:r>
              <a:rPr lang="en-US" dirty="0"/>
              <a:t>This webinar will help participants to:</a:t>
            </a:r>
          </a:p>
          <a:p>
            <a:r>
              <a:rPr lang="en-US" dirty="0"/>
              <a:t>Consider data analysis approaches for Quantitative and Qualitative data</a:t>
            </a:r>
          </a:p>
          <a:p>
            <a:r>
              <a:rPr lang="en-US" dirty="0"/>
              <a:t>Analyze and present key aspects of Quantitative data </a:t>
            </a:r>
          </a:p>
          <a:p>
            <a:r>
              <a:rPr lang="en-US" dirty="0"/>
              <a:t>Begin to code qualitative data and explore themes</a:t>
            </a:r>
          </a:p>
          <a:p>
            <a:r>
              <a:rPr lang="en-US" dirty="0"/>
              <a:t>Consider alternative, creative approaches to data analysis and display</a:t>
            </a:r>
          </a:p>
          <a:p>
            <a:pPr marL="0" indent="0">
              <a:buNone/>
            </a:pPr>
            <a:endParaRPr lang="en-US" dirty="0"/>
          </a:p>
          <a:p>
            <a:pPr marL="0" indent="0">
              <a:buNone/>
            </a:pPr>
            <a:endParaRPr lang="en-US" dirty="0"/>
          </a:p>
          <a:p>
            <a:pPr marL="0"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1586455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‘idea groups’: </a:t>
            </a:r>
          </a:p>
        </p:txBody>
      </p:sp>
      <p:sp>
        <p:nvSpPr>
          <p:cNvPr id="3" name="Content Placeholder 2"/>
          <p:cNvSpPr>
            <a:spLocks noGrp="1"/>
          </p:cNvSpPr>
          <p:nvPr>
            <p:ph idx="1"/>
          </p:nvPr>
        </p:nvSpPr>
        <p:spPr>
          <a:xfrm>
            <a:off x="780469" y="1811194"/>
            <a:ext cx="10515600" cy="4351338"/>
          </a:xfrm>
        </p:spPr>
        <p:txBody>
          <a:bodyPr>
            <a:normAutofit fontScale="92500" lnSpcReduction="10000"/>
          </a:bodyPr>
          <a:lstStyle/>
          <a:p>
            <a:pPr marL="0" indent="0">
              <a:buNone/>
            </a:pPr>
            <a:r>
              <a:rPr lang="en-US" dirty="0"/>
              <a:t>When I was in secondary school, in the 20s, I had many teachers who </a:t>
            </a:r>
            <a:r>
              <a:rPr lang="en-US" b="1" dirty="0"/>
              <a:t>inspired</a:t>
            </a:r>
            <a:r>
              <a:rPr lang="en-US" dirty="0"/>
              <a:t> me. </a:t>
            </a:r>
          </a:p>
          <a:p>
            <a:pPr marL="0" indent="0">
              <a:buNone/>
            </a:pPr>
            <a:r>
              <a:rPr lang="en-US" dirty="0"/>
              <a:t>I looked some of them like </a:t>
            </a:r>
            <a:r>
              <a:rPr lang="en-US" b="1" dirty="0"/>
              <a:t>super heroes </a:t>
            </a:r>
            <a:r>
              <a:rPr lang="en-US" dirty="0"/>
              <a:t>or extraordinary people. I couldn't believe with my young age that they were simple humans. </a:t>
            </a:r>
          </a:p>
          <a:p>
            <a:pPr marL="0" indent="0">
              <a:buNone/>
            </a:pPr>
            <a:r>
              <a:rPr lang="en-US" dirty="0"/>
              <a:t>The one I admired more was our French teacher. He was so </a:t>
            </a:r>
            <a:r>
              <a:rPr lang="en-US" b="1" dirty="0"/>
              <a:t>charismatic</a:t>
            </a:r>
            <a:r>
              <a:rPr lang="en-US" dirty="0"/>
              <a:t> and </a:t>
            </a:r>
            <a:r>
              <a:rPr lang="en-US" b="1" dirty="0"/>
              <a:t>kind</a:t>
            </a:r>
            <a:r>
              <a:rPr lang="en-US" dirty="0"/>
              <a:t>. </a:t>
            </a:r>
            <a:r>
              <a:rPr lang="en-US" dirty="0" err="1"/>
              <a:t>Everytime</a:t>
            </a:r>
            <a:r>
              <a:rPr lang="en-US" dirty="0"/>
              <a:t> we had class with him the whole class was </a:t>
            </a:r>
            <a:r>
              <a:rPr lang="en-US" b="1" dirty="0"/>
              <a:t>excited</a:t>
            </a:r>
            <a:r>
              <a:rPr lang="en-US" dirty="0"/>
              <a:t>. We </a:t>
            </a:r>
            <a:r>
              <a:rPr lang="en-US" b="1" dirty="0"/>
              <a:t>loved him </a:t>
            </a:r>
            <a:r>
              <a:rPr lang="en-US" dirty="0"/>
              <a:t>with no limits. He used to say "Teaching is my job but school is not my office. </a:t>
            </a:r>
            <a:r>
              <a:rPr lang="en-US" b="1" dirty="0"/>
              <a:t>It's my home with my sons, my daughter,... my friends</a:t>
            </a:r>
            <a:r>
              <a:rPr lang="en-US" dirty="0"/>
              <a:t>". I kept all wise sayings he used to tell us.</a:t>
            </a:r>
          </a:p>
          <a:p>
            <a:pPr marL="0" indent="0">
              <a:buNone/>
            </a:pPr>
            <a:r>
              <a:rPr lang="en-US" dirty="0"/>
              <a:t>He was the best teacher I ever had and </a:t>
            </a:r>
            <a:r>
              <a:rPr lang="en-US" b="1" dirty="0"/>
              <a:t>if I am a teacher today, it's partly due to him..</a:t>
            </a:r>
            <a:r>
              <a:rPr lang="en-US" dirty="0"/>
              <a:t> He passed away years ago but </a:t>
            </a:r>
            <a:r>
              <a:rPr lang="en-US" b="1" dirty="0"/>
              <a:t>I still have a thought to him. </a:t>
            </a:r>
          </a:p>
          <a:p>
            <a:endParaRPr lang="en-US" dirty="0"/>
          </a:p>
        </p:txBody>
      </p:sp>
      <p:sp>
        <p:nvSpPr>
          <p:cNvPr id="10" name="Rounded Rectangular Callout 9"/>
          <p:cNvSpPr/>
          <p:nvPr/>
        </p:nvSpPr>
        <p:spPr>
          <a:xfrm>
            <a:off x="8368527" y="4578416"/>
            <a:ext cx="2280362" cy="461770"/>
          </a:xfrm>
          <a:prstGeom prst="wedgeRoundRectCallout">
            <a:avLst>
              <a:gd name="adj1" fmla="val -59490"/>
              <a:gd name="adj2" fmla="val 7867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Inspired me to be a teacher</a:t>
            </a:r>
          </a:p>
        </p:txBody>
      </p:sp>
      <p:sp>
        <p:nvSpPr>
          <p:cNvPr id="12" name="Rounded Rectangular Callout 11"/>
          <p:cNvSpPr/>
          <p:nvPr/>
        </p:nvSpPr>
        <p:spPr>
          <a:xfrm>
            <a:off x="7752436" y="6010388"/>
            <a:ext cx="2280362" cy="546587"/>
          </a:xfrm>
          <a:prstGeom prst="wedgeRoundRectCallout">
            <a:avLst>
              <a:gd name="adj1" fmla="val -7935"/>
              <a:gd name="adj2" fmla="val -11717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 still think about him/her</a:t>
            </a:r>
          </a:p>
        </p:txBody>
      </p:sp>
      <p:sp>
        <p:nvSpPr>
          <p:cNvPr id="13" name="Rounded Rectangular Callout 12"/>
          <p:cNvSpPr/>
          <p:nvPr/>
        </p:nvSpPr>
        <p:spPr>
          <a:xfrm>
            <a:off x="4135818" y="4605029"/>
            <a:ext cx="2280362" cy="561018"/>
          </a:xfrm>
          <a:prstGeom prst="wedgeRoundRectCallout">
            <a:avLst>
              <a:gd name="adj1" fmla="val -68934"/>
              <a:gd name="adj2" fmla="val -5312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Thinks of school as home and family</a:t>
            </a:r>
          </a:p>
        </p:txBody>
      </p:sp>
    </p:spTree>
    <p:extLst>
      <p:ext uri="{BB962C8B-B14F-4D97-AF65-F5344CB8AC3E}">
        <p14:creationId xmlns:p14="http://schemas.microsoft.com/office/powerpoint/2010/main" val="474623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Growing a list of codes: ‘Best teachers’ are</a:t>
            </a:r>
            <a:r>
              <a:rPr lang="mr-IN" dirty="0"/>
              <a:t>…</a:t>
            </a:r>
            <a:endParaRPr lang="en-US" dirty="0"/>
          </a:p>
        </p:txBody>
      </p:sp>
      <p:sp>
        <p:nvSpPr>
          <p:cNvPr id="3" name="Content Placeholder 2"/>
          <p:cNvSpPr>
            <a:spLocks noGrp="1"/>
          </p:cNvSpPr>
          <p:nvPr>
            <p:ph sz="half" idx="1"/>
          </p:nvPr>
        </p:nvSpPr>
        <p:spPr/>
        <p:txBody>
          <a:bodyPr>
            <a:normAutofit lnSpcReduction="10000"/>
          </a:bodyPr>
          <a:lstStyle/>
          <a:p>
            <a:r>
              <a:rPr lang="en-US" dirty="0"/>
              <a:t>Inspiring</a:t>
            </a:r>
          </a:p>
          <a:p>
            <a:r>
              <a:rPr lang="en-US" dirty="0"/>
              <a:t>Superhero</a:t>
            </a:r>
          </a:p>
          <a:p>
            <a:r>
              <a:rPr lang="en-US" dirty="0"/>
              <a:t>Charismatic </a:t>
            </a:r>
          </a:p>
          <a:p>
            <a:r>
              <a:rPr lang="en-US" dirty="0"/>
              <a:t>Kind</a:t>
            </a:r>
          </a:p>
          <a:p>
            <a:r>
              <a:rPr lang="en-US" dirty="0"/>
              <a:t>Exciting</a:t>
            </a:r>
          </a:p>
          <a:p>
            <a:r>
              <a:rPr lang="en-US" dirty="0"/>
              <a:t>Think of School as family</a:t>
            </a:r>
          </a:p>
          <a:p>
            <a:r>
              <a:rPr lang="en-US" dirty="0"/>
              <a:t>Inspire others to become teachers</a:t>
            </a:r>
          </a:p>
          <a:p>
            <a:r>
              <a:rPr lang="en-US" dirty="0"/>
              <a:t>Remembered for a long time</a:t>
            </a:r>
          </a:p>
          <a:p>
            <a:endParaRPr lang="en-US" dirty="0"/>
          </a:p>
          <a:p>
            <a:endParaRPr lang="en-US" dirty="0"/>
          </a:p>
        </p:txBody>
      </p:sp>
      <p:pic>
        <p:nvPicPr>
          <p:cNvPr id="5" name="Content Placeholder 4"/>
          <p:cNvPicPr>
            <a:picLocks noGrp="1" noChangeAspect="1"/>
          </p:cNvPicPr>
          <p:nvPr>
            <p:ph sz="half" idx="2"/>
          </p:nvPr>
        </p:nvPicPr>
        <p:blipFill>
          <a:blip r:embed="rId3"/>
          <a:stretch>
            <a:fillRect/>
          </a:stretch>
        </p:blipFill>
        <p:spPr>
          <a:xfrm>
            <a:off x="6172200" y="2568582"/>
            <a:ext cx="5181600" cy="2865424"/>
          </a:xfrm>
        </p:spPr>
      </p:pic>
    </p:spTree>
    <p:extLst>
      <p:ext uri="{BB962C8B-B14F-4D97-AF65-F5344CB8AC3E}">
        <p14:creationId xmlns:p14="http://schemas.microsoft.com/office/powerpoint/2010/main" val="2937122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Codes using informants’ own language/ phrases: </a:t>
            </a:r>
          </a:p>
        </p:txBody>
      </p:sp>
      <p:sp>
        <p:nvSpPr>
          <p:cNvPr id="3" name="Content Placeholder 2"/>
          <p:cNvSpPr>
            <a:spLocks noGrp="1"/>
          </p:cNvSpPr>
          <p:nvPr>
            <p:ph idx="1"/>
          </p:nvPr>
        </p:nvSpPr>
        <p:spPr>
          <a:xfrm>
            <a:off x="780469" y="1811194"/>
            <a:ext cx="10515600" cy="4351338"/>
          </a:xfrm>
        </p:spPr>
        <p:txBody>
          <a:bodyPr>
            <a:normAutofit fontScale="92500" lnSpcReduction="10000"/>
          </a:bodyPr>
          <a:lstStyle/>
          <a:p>
            <a:pPr marL="0" indent="0">
              <a:buNone/>
            </a:pPr>
            <a:r>
              <a:rPr lang="en-US" dirty="0"/>
              <a:t>When I was in secondary school, in the 20s, I had many teachers who inspired me. </a:t>
            </a:r>
          </a:p>
          <a:p>
            <a:pPr marL="0" indent="0">
              <a:buNone/>
            </a:pPr>
            <a:r>
              <a:rPr lang="en-US" dirty="0"/>
              <a:t>I looked some of them like super heroes or extraordinary people. I couldn't believe with my young age that they were simple humans. </a:t>
            </a:r>
          </a:p>
          <a:p>
            <a:pPr marL="0" indent="0">
              <a:buNone/>
            </a:pPr>
            <a:r>
              <a:rPr lang="en-US" dirty="0"/>
              <a:t>The one I admired more was our French teacher. He was so charismatic and kind. </a:t>
            </a:r>
            <a:r>
              <a:rPr lang="en-US" dirty="0" err="1"/>
              <a:t>Everytime</a:t>
            </a:r>
            <a:r>
              <a:rPr lang="en-US" dirty="0"/>
              <a:t> we had class with him the whole class was excited. We loved him with no limits. He used to say </a:t>
            </a:r>
            <a:r>
              <a:rPr lang="en-US" b="1" dirty="0"/>
              <a:t>"Teaching is my job but school is not my office. </a:t>
            </a:r>
            <a:r>
              <a:rPr lang="en-US" dirty="0"/>
              <a:t>It's my home with my sons, my daughter,... my friends</a:t>
            </a:r>
            <a:r>
              <a:rPr lang="en-US" b="1" dirty="0"/>
              <a:t>"</a:t>
            </a:r>
            <a:r>
              <a:rPr lang="en-US" dirty="0"/>
              <a:t>. I kept all wise sayings he used to tell us.</a:t>
            </a:r>
          </a:p>
          <a:p>
            <a:pPr marL="0" indent="0">
              <a:buNone/>
            </a:pPr>
            <a:r>
              <a:rPr lang="en-US" dirty="0"/>
              <a:t>He was the best teacher I ever had and if I am a teacher today, it's partly due to him.. He passed away years ago but I still have a thought to him. </a:t>
            </a:r>
          </a:p>
          <a:p>
            <a:endParaRPr lang="en-US" dirty="0"/>
          </a:p>
        </p:txBody>
      </p:sp>
      <p:sp>
        <p:nvSpPr>
          <p:cNvPr id="7" name="Rounded Rectangular Callout 6"/>
          <p:cNvSpPr/>
          <p:nvPr/>
        </p:nvSpPr>
        <p:spPr>
          <a:xfrm>
            <a:off x="9472705" y="4575146"/>
            <a:ext cx="1807883" cy="561018"/>
          </a:xfrm>
          <a:prstGeom prst="wedgeRoundRectCallout">
            <a:avLst>
              <a:gd name="adj1" fmla="val -94487"/>
              <a:gd name="adj2" fmla="val -9573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 vivo coding </a:t>
            </a:r>
          </a:p>
        </p:txBody>
      </p:sp>
    </p:spTree>
    <p:extLst>
      <p:ext uri="{BB962C8B-B14F-4D97-AF65-F5344CB8AC3E}">
        <p14:creationId xmlns:p14="http://schemas.microsoft.com/office/powerpoint/2010/main" val="1476111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Growing a list of codes: ‘Best teachers’ </a:t>
            </a:r>
          </a:p>
        </p:txBody>
      </p:sp>
      <p:sp>
        <p:nvSpPr>
          <p:cNvPr id="3" name="Content Placeholder 2"/>
          <p:cNvSpPr>
            <a:spLocks noGrp="1"/>
          </p:cNvSpPr>
          <p:nvPr>
            <p:ph sz="half" idx="1"/>
          </p:nvPr>
        </p:nvSpPr>
        <p:spPr/>
        <p:txBody>
          <a:bodyPr>
            <a:normAutofit fontScale="92500" lnSpcReduction="10000"/>
          </a:bodyPr>
          <a:lstStyle/>
          <a:p>
            <a:r>
              <a:rPr lang="en-US" dirty="0"/>
              <a:t>Inspiring</a:t>
            </a:r>
          </a:p>
          <a:p>
            <a:r>
              <a:rPr lang="en-US" dirty="0"/>
              <a:t>Superhero</a:t>
            </a:r>
          </a:p>
          <a:p>
            <a:r>
              <a:rPr lang="en-US" dirty="0"/>
              <a:t>Charismatic </a:t>
            </a:r>
          </a:p>
          <a:p>
            <a:r>
              <a:rPr lang="en-US" dirty="0"/>
              <a:t>Kind</a:t>
            </a:r>
          </a:p>
          <a:p>
            <a:r>
              <a:rPr lang="en-US" dirty="0"/>
              <a:t>Exciting</a:t>
            </a:r>
          </a:p>
          <a:p>
            <a:r>
              <a:rPr lang="en-US" dirty="0"/>
              <a:t>Think of School as family</a:t>
            </a:r>
          </a:p>
          <a:p>
            <a:r>
              <a:rPr lang="en-US" dirty="0"/>
              <a:t>Inspire others to become teachers</a:t>
            </a:r>
          </a:p>
          <a:p>
            <a:r>
              <a:rPr lang="en-US" dirty="0"/>
              <a:t>Remembered for a long time</a:t>
            </a:r>
          </a:p>
          <a:p>
            <a:r>
              <a:rPr lang="en-US" dirty="0"/>
              <a:t>‘teaching is a job but school is not my office’ </a:t>
            </a:r>
          </a:p>
          <a:p>
            <a:endParaRPr lang="en-US" dirty="0"/>
          </a:p>
          <a:p>
            <a:endParaRPr lang="en-US" dirty="0"/>
          </a:p>
        </p:txBody>
      </p:sp>
      <p:pic>
        <p:nvPicPr>
          <p:cNvPr id="5" name="Content Placeholder 4"/>
          <p:cNvPicPr>
            <a:picLocks noGrp="1" noChangeAspect="1"/>
          </p:cNvPicPr>
          <p:nvPr>
            <p:ph sz="half" idx="2"/>
          </p:nvPr>
        </p:nvPicPr>
        <p:blipFill>
          <a:blip r:embed="rId3"/>
          <a:stretch>
            <a:fillRect/>
          </a:stretch>
        </p:blipFill>
        <p:spPr>
          <a:xfrm>
            <a:off x="6172200" y="2568582"/>
            <a:ext cx="5181600" cy="2865424"/>
          </a:xfrm>
        </p:spPr>
      </p:pic>
    </p:spTree>
    <p:extLst>
      <p:ext uri="{BB962C8B-B14F-4D97-AF65-F5344CB8AC3E}">
        <p14:creationId xmlns:p14="http://schemas.microsoft.com/office/powerpoint/2010/main" val="3368877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Rejoice </a:t>
            </a:r>
            <a:r>
              <a:rPr lang="en-GB" dirty="0" err="1"/>
              <a:t>Rethabile’s</a:t>
            </a:r>
            <a:r>
              <a:rPr lang="en-GB" dirty="0"/>
              <a:t> data: what does it add ?</a:t>
            </a:r>
            <a:endParaRPr lang="en-US" dirty="0"/>
          </a:p>
        </p:txBody>
      </p:sp>
      <p:sp>
        <p:nvSpPr>
          <p:cNvPr id="3" name="Content Placeholder 2"/>
          <p:cNvSpPr>
            <a:spLocks noGrp="1"/>
          </p:cNvSpPr>
          <p:nvPr>
            <p:ph idx="1"/>
          </p:nvPr>
        </p:nvSpPr>
        <p:spPr>
          <a:xfrm>
            <a:off x="838200" y="1556084"/>
            <a:ext cx="10515600" cy="4716379"/>
          </a:xfrm>
        </p:spPr>
        <p:txBody>
          <a:bodyPr>
            <a:normAutofit fontScale="92500" lnSpcReduction="20000"/>
          </a:bodyPr>
          <a:lstStyle/>
          <a:p>
            <a:r>
              <a:rPr lang="en-ZA" dirty="0"/>
              <a:t>The best teacher I ever had was not more knowledgeable than the other teachers, not richer than the others, not more handsome than the others. He was an ordinary teacher, but what placed him shoulders higher than the other teachers on my list was his caring nature.</a:t>
            </a:r>
            <a:endParaRPr lang="en-GB" dirty="0"/>
          </a:p>
          <a:p>
            <a:r>
              <a:rPr lang="en-ZA" dirty="0"/>
              <a:t>I remember how pleasantly surprised I was when he called me by my name; this was unusual because many teachers never knew my name. I remember that he took the time to write comments in our books based on the tasks we wrote. The comments were not general ones, like, “good”, “well done”, etc. He wrote personalized comments that made you realize that he had read your piece of work.</a:t>
            </a:r>
            <a:endParaRPr lang="en-GB" dirty="0"/>
          </a:p>
          <a:p>
            <a:r>
              <a:rPr lang="en-ZA" dirty="0"/>
              <a:t>In addition, my favourite teacher was enthusiastic about his work. He was always well prepared for lessons and he made us enjoy the subject. Years later when I became a teacher I promised myself that I would be a teacher like him. I’ve had other teachers over the years, but he still stands out as my best teacher ever.</a:t>
            </a:r>
            <a:endParaRPr lang="en-GB" dirty="0"/>
          </a:p>
          <a:p>
            <a:endParaRPr lang="en-US" dirty="0"/>
          </a:p>
        </p:txBody>
      </p:sp>
    </p:spTree>
    <p:extLst>
      <p:ext uri="{BB962C8B-B14F-4D97-AF65-F5344CB8AC3E}">
        <p14:creationId xmlns:p14="http://schemas.microsoft.com/office/powerpoint/2010/main" val="100708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Rejoice </a:t>
            </a:r>
            <a:r>
              <a:rPr lang="en-GB" dirty="0" err="1"/>
              <a:t>Rethabile’s</a:t>
            </a:r>
            <a:r>
              <a:rPr lang="en-GB" dirty="0"/>
              <a:t> data: what does it add ?</a:t>
            </a:r>
            <a:endParaRPr lang="en-US" dirty="0"/>
          </a:p>
        </p:txBody>
      </p:sp>
      <p:sp>
        <p:nvSpPr>
          <p:cNvPr id="3" name="Content Placeholder 2"/>
          <p:cNvSpPr>
            <a:spLocks noGrp="1"/>
          </p:cNvSpPr>
          <p:nvPr>
            <p:ph idx="1"/>
          </p:nvPr>
        </p:nvSpPr>
        <p:spPr>
          <a:xfrm>
            <a:off x="838200" y="1556084"/>
            <a:ext cx="10515600" cy="4716379"/>
          </a:xfrm>
        </p:spPr>
        <p:txBody>
          <a:bodyPr>
            <a:normAutofit fontScale="92500" lnSpcReduction="20000"/>
          </a:bodyPr>
          <a:lstStyle/>
          <a:p>
            <a:r>
              <a:rPr lang="en-ZA" dirty="0"/>
              <a:t>The best teacher I ever had was not more knowledgeable than the other teachers, not richer than the others, not more handsome than the others. He was an ordinary teacher, but what placed him shoulders higher than the other teachers on my list was </a:t>
            </a:r>
            <a:r>
              <a:rPr lang="en-ZA" b="1" dirty="0"/>
              <a:t>his caring nature.</a:t>
            </a:r>
            <a:endParaRPr lang="en-GB" b="1" dirty="0"/>
          </a:p>
          <a:p>
            <a:r>
              <a:rPr lang="en-ZA" dirty="0"/>
              <a:t>I remember how pleasantly surprised I was when </a:t>
            </a:r>
            <a:r>
              <a:rPr lang="en-ZA" b="1" dirty="0"/>
              <a:t>he called me by my name; </a:t>
            </a:r>
            <a:r>
              <a:rPr lang="en-ZA" dirty="0"/>
              <a:t>this was unusual because many teachers never knew my name. I remember that he took the time to write comments in our books based on the tasks we wrote. The comments were not general ones, like, “good”, “well done”, etc. He wrote </a:t>
            </a:r>
            <a:r>
              <a:rPr lang="en-ZA" b="1" dirty="0"/>
              <a:t>personalized comments </a:t>
            </a:r>
            <a:r>
              <a:rPr lang="en-ZA" dirty="0"/>
              <a:t>that made you realize that he had read your piece of work.</a:t>
            </a:r>
            <a:endParaRPr lang="en-GB" dirty="0"/>
          </a:p>
          <a:p>
            <a:r>
              <a:rPr lang="en-ZA" dirty="0"/>
              <a:t>In addition, my favourite teacher was </a:t>
            </a:r>
            <a:r>
              <a:rPr lang="en-ZA" b="1" dirty="0"/>
              <a:t>enthusiastic </a:t>
            </a:r>
            <a:r>
              <a:rPr lang="en-ZA" dirty="0"/>
              <a:t>about his work. He was always well prepared for lessons and he </a:t>
            </a:r>
            <a:r>
              <a:rPr lang="en-ZA" b="1" dirty="0"/>
              <a:t>made us enjoy the subject</a:t>
            </a:r>
            <a:r>
              <a:rPr lang="en-ZA" dirty="0"/>
              <a:t>. Years later </a:t>
            </a:r>
            <a:r>
              <a:rPr lang="en-ZA" b="1" dirty="0"/>
              <a:t>when I became a teacher I promised myself that I would be a teacher like him. </a:t>
            </a:r>
            <a:r>
              <a:rPr lang="en-ZA" dirty="0"/>
              <a:t>I’ve had other teachers over the years, but </a:t>
            </a:r>
            <a:r>
              <a:rPr lang="en-ZA" b="1" dirty="0"/>
              <a:t>he still stands out as my best teacher ever.</a:t>
            </a:r>
            <a:endParaRPr lang="en-GB" b="1" dirty="0"/>
          </a:p>
          <a:p>
            <a:endParaRPr lang="en-US" dirty="0"/>
          </a:p>
        </p:txBody>
      </p:sp>
    </p:spTree>
    <p:extLst>
      <p:ext uri="{BB962C8B-B14F-4D97-AF65-F5344CB8AC3E}">
        <p14:creationId xmlns:p14="http://schemas.microsoft.com/office/powerpoint/2010/main" val="482482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Growing a list of codes: ‘Best teachers’ </a:t>
            </a:r>
          </a:p>
        </p:txBody>
      </p:sp>
      <p:sp>
        <p:nvSpPr>
          <p:cNvPr id="3" name="Content Placeholder 2"/>
          <p:cNvSpPr>
            <a:spLocks noGrp="1"/>
          </p:cNvSpPr>
          <p:nvPr>
            <p:ph sz="half" idx="1"/>
          </p:nvPr>
        </p:nvSpPr>
        <p:spPr/>
        <p:txBody>
          <a:bodyPr>
            <a:normAutofit fontScale="77500" lnSpcReduction="20000"/>
          </a:bodyPr>
          <a:lstStyle/>
          <a:p>
            <a:r>
              <a:rPr lang="en-US" dirty="0"/>
              <a:t>Inspiring</a:t>
            </a:r>
          </a:p>
          <a:p>
            <a:r>
              <a:rPr lang="en-US" dirty="0"/>
              <a:t>Superhero</a:t>
            </a:r>
          </a:p>
          <a:p>
            <a:r>
              <a:rPr lang="en-US" dirty="0"/>
              <a:t>Charismatic </a:t>
            </a:r>
          </a:p>
          <a:p>
            <a:r>
              <a:rPr lang="en-US" dirty="0"/>
              <a:t>Kind- </a:t>
            </a:r>
            <a:r>
              <a:rPr lang="en-US" b="1" dirty="0"/>
              <a:t>CARING</a:t>
            </a:r>
          </a:p>
          <a:p>
            <a:r>
              <a:rPr lang="en-US" dirty="0"/>
              <a:t>Exciting </a:t>
            </a:r>
          </a:p>
          <a:p>
            <a:r>
              <a:rPr lang="en-US" dirty="0"/>
              <a:t>Think of School as family</a:t>
            </a:r>
          </a:p>
          <a:p>
            <a:pPr lvl="1"/>
            <a:r>
              <a:rPr lang="en-US" dirty="0"/>
              <a:t>Used my name</a:t>
            </a:r>
          </a:p>
          <a:p>
            <a:r>
              <a:rPr lang="en-US" dirty="0"/>
              <a:t>Personalized comments</a:t>
            </a:r>
          </a:p>
          <a:p>
            <a:r>
              <a:rPr lang="en-US" dirty="0"/>
              <a:t>Inspire others to become teachers</a:t>
            </a:r>
          </a:p>
          <a:p>
            <a:r>
              <a:rPr lang="en-US" b="1" dirty="0"/>
              <a:t>Remembered for a long time (more data)</a:t>
            </a:r>
          </a:p>
          <a:p>
            <a:r>
              <a:rPr lang="en-US" dirty="0"/>
              <a:t>‘teaching is a job but school is not my office’ </a:t>
            </a:r>
          </a:p>
          <a:p>
            <a:endParaRPr lang="en-US" dirty="0"/>
          </a:p>
          <a:p>
            <a:endParaRPr lang="en-US" dirty="0"/>
          </a:p>
        </p:txBody>
      </p:sp>
      <p:sp>
        <p:nvSpPr>
          <p:cNvPr id="6" name="Content Placeholder 5">
            <a:extLst>
              <a:ext uri="{FF2B5EF4-FFF2-40B4-BE49-F238E27FC236}">
                <a16:creationId xmlns:a16="http://schemas.microsoft.com/office/drawing/2014/main" id="{B0F0A278-E9DD-44A1-8B98-C6E316885CFF}"/>
              </a:ext>
            </a:extLst>
          </p:cNvPr>
          <p:cNvSpPr>
            <a:spLocks noGrp="1"/>
          </p:cNvSpPr>
          <p:nvPr>
            <p:ph sz="half" idx="2"/>
          </p:nvPr>
        </p:nvSpPr>
        <p:spPr/>
        <p:txBody>
          <a:bodyPr>
            <a:normAutofit fontScale="77500" lnSpcReduction="20000"/>
          </a:bodyPr>
          <a:lstStyle/>
          <a:p>
            <a:r>
              <a:rPr lang="en-GB" dirty="0"/>
              <a:t>Ordinary teacher vs ‘best teacher’ </a:t>
            </a:r>
          </a:p>
        </p:txBody>
      </p:sp>
    </p:spTree>
    <p:extLst>
      <p:ext uri="{BB962C8B-B14F-4D97-AF65-F5344CB8AC3E}">
        <p14:creationId xmlns:p14="http://schemas.microsoft.com/office/powerpoint/2010/main" val="1772531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could you present these findings?</a:t>
            </a:r>
          </a:p>
        </p:txBody>
      </p:sp>
      <p:sp>
        <p:nvSpPr>
          <p:cNvPr id="3" name="Content Placeholder 2"/>
          <p:cNvSpPr>
            <a:spLocks noGrp="1"/>
          </p:cNvSpPr>
          <p:nvPr>
            <p:ph sz="half" idx="4294967295"/>
          </p:nvPr>
        </p:nvSpPr>
        <p:spPr>
          <a:xfrm>
            <a:off x="939452" y="1700039"/>
            <a:ext cx="4021138" cy="4351338"/>
          </a:xfrm>
        </p:spPr>
        <p:txBody>
          <a:bodyPr/>
          <a:lstStyle/>
          <a:p>
            <a:r>
              <a:rPr lang="en-US" dirty="0"/>
              <a:t>Mind map or Diagram</a:t>
            </a: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1383259096"/>
              </p:ext>
            </p:extLst>
          </p:nvPr>
        </p:nvGraphicFramePr>
        <p:xfrm>
          <a:off x="3818808" y="1825625"/>
          <a:ext cx="648176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4272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4EA3-0F96-494F-944B-942E55C05509}"/>
              </a:ext>
            </a:extLst>
          </p:cNvPr>
          <p:cNvSpPr>
            <a:spLocks noGrp="1"/>
          </p:cNvSpPr>
          <p:nvPr>
            <p:ph type="title"/>
          </p:nvPr>
        </p:nvSpPr>
        <p:spPr/>
        <p:txBody>
          <a:bodyPr/>
          <a:lstStyle/>
          <a:p>
            <a:r>
              <a:rPr lang="en-GB" dirty="0"/>
              <a:t>How could you present these findings? </a:t>
            </a:r>
          </a:p>
        </p:txBody>
      </p:sp>
      <p:pic>
        <p:nvPicPr>
          <p:cNvPr id="8" name="Picture 7">
            <a:extLst>
              <a:ext uri="{FF2B5EF4-FFF2-40B4-BE49-F238E27FC236}">
                <a16:creationId xmlns:a16="http://schemas.microsoft.com/office/drawing/2014/main" id="{7B438642-CB7E-4CBA-A77F-E9FF7903782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79357" y="1690688"/>
            <a:ext cx="5857875" cy="4181475"/>
          </a:xfrm>
          <a:prstGeom prst="rect">
            <a:avLst/>
          </a:prstGeom>
        </p:spPr>
      </p:pic>
      <p:sp>
        <p:nvSpPr>
          <p:cNvPr id="9" name="TextBox 8">
            <a:extLst>
              <a:ext uri="{FF2B5EF4-FFF2-40B4-BE49-F238E27FC236}">
                <a16:creationId xmlns:a16="http://schemas.microsoft.com/office/drawing/2014/main" id="{9A436CBC-0D6C-4A08-B5AE-35A231E8180D}"/>
              </a:ext>
            </a:extLst>
          </p:cNvPr>
          <p:cNvSpPr txBox="1"/>
          <p:nvPr/>
        </p:nvSpPr>
        <p:spPr>
          <a:xfrm>
            <a:off x="6096000" y="1997839"/>
            <a:ext cx="2257640" cy="2862322"/>
          </a:xfrm>
          <a:prstGeom prst="rect">
            <a:avLst/>
          </a:prstGeom>
          <a:solidFill>
            <a:srgbClr val="008000"/>
          </a:solidFill>
        </p:spPr>
        <p:txBody>
          <a:bodyPr wrap="square" rtlCol="0">
            <a:spAutoFit/>
          </a:bodyPr>
          <a:lstStyle/>
          <a:p>
            <a:r>
              <a:rPr lang="en-US" dirty="0">
                <a:solidFill>
                  <a:schemeClr val="bg1"/>
                </a:solidFill>
              </a:rPr>
              <a:t>Inspiring</a:t>
            </a:r>
          </a:p>
          <a:p>
            <a:r>
              <a:rPr lang="en-US" dirty="0">
                <a:solidFill>
                  <a:schemeClr val="bg1"/>
                </a:solidFill>
              </a:rPr>
              <a:t>Superhero</a:t>
            </a:r>
          </a:p>
          <a:p>
            <a:r>
              <a:rPr lang="en-US" dirty="0">
                <a:solidFill>
                  <a:schemeClr val="bg1"/>
                </a:solidFill>
              </a:rPr>
              <a:t>Charismatic </a:t>
            </a:r>
          </a:p>
          <a:p>
            <a:r>
              <a:rPr lang="en-US" dirty="0">
                <a:solidFill>
                  <a:schemeClr val="bg1"/>
                </a:solidFill>
              </a:rPr>
              <a:t>Kind</a:t>
            </a:r>
          </a:p>
          <a:p>
            <a:r>
              <a:rPr lang="en-US" dirty="0">
                <a:solidFill>
                  <a:schemeClr val="bg1"/>
                </a:solidFill>
              </a:rPr>
              <a:t>Exciting</a:t>
            </a:r>
          </a:p>
          <a:p>
            <a:r>
              <a:rPr lang="en-US" dirty="0">
                <a:solidFill>
                  <a:schemeClr val="bg1"/>
                </a:solidFill>
              </a:rPr>
              <a:t>Think of School as family</a:t>
            </a:r>
          </a:p>
          <a:p>
            <a:r>
              <a:rPr lang="en-US" dirty="0">
                <a:solidFill>
                  <a:schemeClr val="bg1"/>
                </a:solidFill>
              </a:rPr>
              <a:t>Inspire others to become teachers</a:t>
            </a:r>
          </a:p>
          <a:p>
            <a:endParaRPr lang="en-GB" dirty="0">
              <a:solidFill>
                <a:schemeClr val="bg1"/>
              </a:solidFill>
            </a:endParaRPr>
          </a:p>
        </p:txBody>
      </p:sp>
    </p:spTree>
    <p:extLst>
      <p:ext uri="{BB962C8B-B14F-4D97-AF65-F5344CB8AC3E}">
        <p14:creationId xmlns:p14="http://schemas.microsoft.com/office/powerpoint/2010/main" val="2644865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357A580-4C46-4A42-AB08-246C6D052950}"/>
              </a:ext>
            </a:extLst>
          </p:cNvPr>
          <p:cNvPicPr>
            <a:picLocks noGrp="1" noChangeAspect="1"/>
          </p:cNvPicPr>
          <p:nvPr>
            <p:ph idx="1"/>
          </p:nvPr>
        </p:nvPicPr>
        <p:blipFill rotWithShape="1">
          <a:blip r:embed="rId3"/>
          <a:srcRect l="22642" t="801" r="284" b="801"/>
          <a:stretch/>
        </p:blipFill>
        <p:spPr>
          <a:xfrm>
            <a:off x="2392471" y="688119"/>
            <a:ext cx="6798724" cy="5481761"/>
          </a:xfrm>
          <a:prstGeom prst="rect">
            <a:avLst/>
          </a:prstGeom>
        </p:spPr>
      </p:pic>
      <p:sp>
        <p:nvSpPr>
          <p:cNvPr id="5" name="TextBox 4">
            <a:extLst>
              <a:ext uri="{FF2B5EF4-FFF2-40B4-BE49-F238E27FC236}">
                <a16:creationId xmlns:a16="http://schemas.microsoft.com/office/drawing/2014/main" id="{B9EC5589-C056-4325-9FAB-B7C0A7D5D99D}"/>
              </a:ext>
            </a:extLst>
          </p:cNvPr>
          <p:cNvSpPr txBox="1"/>
          <p:nvPr/>
        </p:nvSpPr>
        <p:spPr>
          <a:xfrm>
            <a:off x="726509" y="6144828"/>
            <a:ext cx="1903957" cy="646331"/>
          </a:xfrm>
          <a:prstGeom prst="rect">
            <a:avLst/>
          </a:prstGeom>
          <a:noFill/>
        </p:spPr>
        <p:txBody>
          <a:bodyPr wrap="square" rtlCol="0">
            <a:spAutoFit/>
          </a:bodyPr>
          <a:lstStyle/>
          <a:p>
            <a:r>
              <a:rPr lang="en-GB" i="1" dirty="0"/>
              <a:t>Elena </a:t>
            </a:r>
            <a:r>
              <a:rPr lang="en-GB" i="1" dirty="0" err="1"/>
              <a:t>Ončevska</a:t>
            </a:r>
            <a:r>
              <a:rPr lang="en-GB" i="1" dirty="0"/>
              <a:t> Ager (2015)</a:t>
            </a:r>
            <a:endParaRPr lang="en-GB" dirty="0"/>
          </a:p>
        </p:txBody>
      </p:sp>
      <p:sp>
        <p:nvSpPr>
          <p:cNvPr id="6" name="TextBox 5">
            <a:extLst>
              <a:ext uri="{FF2B5EF4-FFF2-40B4-BE49-F238E27FC236}">
                <a16:creationId xmlns:a16="http://schemas.microsoft.com/office/drawing/2014/main" id="{F53C387F-1A87-484B-8674-AA091C1A7C2F}"/>
              </a:ext>
            </a:extLst>
          </p:cNvPr>
          <p:cNvSpPr txBox="1"/>
          <p:nvPr/>
        </p:nvSpPr>
        <p:spPr>
          <a:xfrm>
            <a:off x="901874" y="688119"/>
            <a:ext cx="3770334" cy="830997"/>
          </a:xfrm>
          <a:prstGeom prst="rect">
            <a:avLst/>
          </a:prstGeom>
          <a:noFill/>
        </p:spPr>
        <p:txBody>
          <a:bodyPr wrap="square" rtlCol="0">
            <a:spAutoFit/>
          </a:bodyPr>
          <a:lstStyle/>
          <a:p>
            <a:r>
              <a:rPr lang="en-GB" sz="2400" b="1" dirty="0"/>
              <a:t>How did you find working with colleagues on writing? </a:t>
            </a:r>
          </a:p>
        </p:txBody>
      </p:sp>
    </p:spTree>
    <p:extLst>
      <p:ext uri="{BB962C8B-B14F-4D97-AF65-F5344CB8AC3E}">
        <p14:creationId xmlns:p14="http://schemas.microsoft.com/office/powerpoint/2010/main" val="82583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0961-7DA6-42E1-B046-D1E2E9B88566}"/>
              </a:ext>
            </a:extLst>
          </p:cNvPr>
          <p:cNvSpPr>
            <a:spLocks noGrp="1"/>
          </p:cNvSpPr>
          <p:nvPr>
            <p:ph type="title"/>
          </p:nvPr>
        </p:nvSpPr>
        <p:spPr/>
        <p:txBody>
          <a:bodyPr/>
          <a:lstStyle/>
          <a:p>
            <a:r>
              <a:rPr lang="en-GB" dirty="0"/>
              <a:t>2 Questions to begin…</a:t>
            </a:r>
          </a:p>
        </p:txBody>
      </p:sp>
      <p:sp>
        <p:nvSpPr>
          <p:cNvPr id="3" name="Content Placeholder 2">
            <a:extLst>
              <a:ext uri="{FF2B5EF4-FFF2-40B4-BE49-F238E27FC236}">
                <a16:creationId xmlns:a16="http://schemas.microsoft.com/office/drawing/2014/main" id="{A114A832-FA7C-4864-8303-FC4A6B0E8A8E}"/>
              </a:ext>
            </a:extLst>
          </p:cNvPr>
          <p:cNvSpPr>
            <a:spLocks noGrp="1"/>
          </p:cNvSpPr>
          <p:nvPr>
            <p:ph idx="1"/>
          </p:nvPr>
        </p:nvSpPr>
        <p:spPr/>
        <p:txBody>
          <a:bodyPr/>
          <a:lstStyle/>
          <a:p>
            <a:r>
              <a:rPr lang="en-GB" dirty="0"/>
              <a:t>How much data collection have you done so far?</a:t>
            </a:r>
          </a:p>
          <a:p>
            <a:endParaRPr lang="en-GB" dirty="0"/>
          </a:p>
          <a:p>
            <a:r>
              <a:rPr lang="en-GB" dirty="0"/>
              <a:t>What kind of data have you collected? </a:t>
            </a:r>
          </a:p>
          <a:p>
            <a:endParaRPr lang="en-GB" dirty="0"/>
          </a:p>
          <a:p>
            <a:pPr marL="0" indent="0">
              <a:buNone/>
            </a:pPr>
            <a:r>
              <a:rPr lang="en-GB" dirty="0"/>
              <a:t>E.g. 	2 interviews with colleagues </a:t>
            </a:r>
          </a:p>
          <a:p>
            <a:pPr marL="0" indent="0">
              <a:buNone/>
            </a:pPr>
            <a:r>
              <a:rPr lang="en-GB" dirty="0"/>
              <a:t>	 25 student questionnaires</a:t>
            </a:r>
          </a:p>
        </p:txBody>
      </p:sp>
    </p:spTree>
    <p:extLst>
      <p:ext uri="{BB962C8B-B14F-4D97-AF65-F5344CB8AC3E}">
        <p14:creationId xmlns:p14="http://schemas.microsoft.com/office/powerpoint/2010/main" val="1922943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06A221C-ABA9-406B-94A7-F43FA4FD9745}"/>
              </a:ext>
            </a:extLst>
          </p:cNvPr>
          <p:cNvSpPr>
            <a:spLocks noGrp="1"/>
          </p:cNvSpPr>
          <p:nvPr>
            <p:ph idx="1"/>
          </p:nvPr>
        </p:nvSpPr>
        <p:spPr>
          <a:xfrm>
            <a:off x="648931" y="2438400"/>
            <a:ext cx="3651466" cy="3785419"/>
          </a:xfrm>
        </p:spPr>
        <p:txBody>
          <a:bodyPr>
            <a:normAutofit/>
          </a:bodyPr>
          <a:lstStyle/>
          <a:p>
            <a:r>
              <a:rPr lang="en-GB" sz="3200" dirty="0"/>
              <a:t>WordClouds.com.</a:t>
            </a:r>
          </a:p>
          <a:p>
            <a:r>
              <a:rPr lang="en-GB" sz="3200" dirty="0"/>
              <a:t>WordArt.com.</a:t>
            </a:r>
          </a:p>
          <a:p>
            <a:r>
              <a:rPr lang="en-GB" sz="3200" dirty="0"/>
              <a:t>Abcya.com.</a:t>
            </a:r>
          </a:p>
          <a:p>
            <a:r>
              <a:rPr lang="en-GB" sz="3200" dirty="0" err="1"/>
              <a:t>Wordle</a:t>
            </a:r>
            <a:r>
              <a:rPr lang="en-GB" sz="3200" dirty="0"/>
              <a:t>.</a:t>
            </a:r>
          </a:p>
          <a:p>
            <a:r>
              <a:rPr lang="en-GB" sz="3200" dirty="0" err="1"/>
              <a:t>TagCrowd</a:t>
            </a:r>
            <a:r>
              <a:rPr lang="en-GB" sz="3200" dirty="0"/>
              <a:t>.</a:t>
            </a:r>
          </a:p>
          <a:p>
            <a:pPr marL="0" indent="0">
              <a:buNone/>
            </a:pPr>
            <a:endParaRPr lang="en-US" sz="3200" dirty="0"/>
          </a:p>
          <a:p>
            <a:endParaRPr lang="en-US" sz="3200" dirty="0"/>
          </a:p>
          <a:p>
            <a:endParaRPr lang="en-US" sz="1800" dirty="0"/>
          </a:p>
        </p:txBody>
      </p:sp>
      <p:pic>
        <p:nvPicPr>
          <p:cNvPr id="4" name="Content Placeholder 3" descr="wordcloud picture.png"/>
          <p:cNvPicPr>
            <a:picLocks noChangeAspect="1"/>
          </p:cNvPicPr>
          <p:nvPr/>
        </p:nvPicPr>
        <p:blipFill rotWithShape="1">
          <a:blip r:embed="rId3">
            <a:extLst>
              <a:ext uri="{28A0092B-C50C-407E-A947-70E740481C1C}">
                <a14:useLocalDpi xmlns:a14="http://schemas.microsoft.com/office/drawing/2010/main" val="0"/>
              </a:ext>
            </a:extLst>
          </a:blip>
          <a:srcRect l="4660" r="8336" b="2"/>
          <a:stretch/>
        </p:blipFill>
        <p:spPr>
          <a:xfrm>
            <a:off x="4639056" y="10"/>
            <a:ext cx="7552944" cy="6857990"/>
          </a:xfrm>
          <a:prstGeom prst="rect">
            <a:avLst/>
          </a:prstGeom>
          <a:effectLst/>
        </p:spPr>
      </p:pic>
      <p:sp>
        <p:nvSpPr>
          <p:cNvPr id="3" name="TextBox 2">
            <a:extLst>
              <a:ext uri="{FF2B5EF4-FFF2-40B4-BE49-F238E27FC236}">
                <a16:creationId xmlns:a16="http://schemas.microsoft.com/office/drawing/2014/main" id="{58464FF9-D63F-4DC2-9180-1740D646ABBB}"/>
              </a:ext>
            </a:extLst>
          </p:cNvPr>
          <p:cNvSpPr txBox="1"/>
          <p:nvPr/>
        </p:nvSpPr>
        <p:spPr>
          <a:xfrm>
            <a:off x="358346" y="951470"/>
            <a:ext cx="3651466" cy="1384995"/>
          </a:xfrm>
          <a:prstGeom prst="rect">
            <a:avLst/>
          </a:prstGeom>
          <a:noFill/>
        </p:spPr>
        <p:txBody>
          <a:bodyPr wrap="square" rtlCol="0">
            <a:spAutoFit/>
          </a:bodyPr>
          <a:lstStyle/>
          <a:p>
            <a:r>
              <a:rPr lang="en-US" sz="2800" b="1" dirty="0"/>
              <a:t>Word cloud of 3  ‘best teacher stories’ </a:t>
            </a:r>
          </a:p>
          <a:p>
            <a:endParaRPr lang="en-GB" sz="2800" dirty="0"/>
          </a:p>
        </p:txBody>
      </p:sp>
    </p:spTree>
    <p:extLst>
      <p:ext uri="{BB962C8B-B14F-4D97-AF65-F5344CB8AC3E}">
        <p14:creationId xmlns:p14="http://schemas.microsoft.com/office/powerpoint/2010/main" val="1338388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F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3F2331-55FF-4371-A0AD-BEF2D6CE5596}"/>
              </a:ext>
            </a:extLst>
          </p:cNvPr>
          <p:cNvSpPr>
            <a:spLocks noGrp="1"/>
          </p:cNvSpPr>
          <p:nvPr>
            <p:ph type="title"/>
          </p:nvPr>
        </p:nvSpPr>
        <p:spPr>
          <a:xfrm>
            <a:off x="524256" y="4767072"/>
            <a:ext cx="6594189" cy="1625210"/>
          </a:xfrm>
        </p:spPr>
        <p:txBody>
          <a:bodyPr>
            <a:normAutofit/>
          </a:bodyPr>
          <a:lstStyle/>
          <a:p>
            <a:pPr algn="r"/>
            <a:r>
              <a:rPr lang="en-GB" dirty="0">
                <a:solidFill>
                  <a:srgbClr val="FFFFFF"/>
                </a:solidFill>
              </a:rPr>
              <a:t>Other ways to present your data </a:t>
            </a:r>
          </a:p>
        </p:txBody>
      </p:sp>
      <p:pic>
        <p:nvPicPr>
          <p:cNvPr id="6" name="Picture 5">
            <a:extLst>
              <a:ext uri="{FF2B5EF4-FFF2-40B4-BE49-F238E27FC236}">
                <a16:creationId xmlns:a16="http://schemas.microsoft.com/office/drawing/2014/main" id="{4EFBC400-BB72-4AF5-A76B-2FBE583B45D2}"/>
              </a:ext>
            </a:extLst>
          </p:cNvPr>
          <p:cNvPicPr>
            <a:picLocks noChangeAspect="1"/>
          </p:cNvPicPr>
          <p:nvPr/>
        </p:nvPicPr>
        <p:blipFill rotWithShape="1">
          <a:blip r:embed="rId3"/>
          <a:srcRect t="7229" r="1" b="9936"/>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CDE267B-47EA-404C-80B7-43DF3B719350}"/>
              </a:ext>
            </a:extLst>
          </p:cNvPr>
          <p:cNvSpPr>
            <a:spLocks noGrp="1"/>
          </p:cNvSpPr>
          <p:nvPr>
            <p:ph idx="1"/>
          </p:nvPr>
        </p:nvSpPr>
        <p:spPr>
          <a:xfrm>
            <a:off x="8029319" y="917725"/>
            <a:ext cx="3424739" cy="4852362"/>
          </a:xfrm>
        </p:spPr>
        <p:txBody>
          <a:bodyPr anchor="ctr">
            <a:normAutofit/>
          </a:bodyPr>
          <a:lstStyle/>
          <a:p>
            <a:r>
              <a:rPr lang="en-GB" dirty="0">
                <a:solidFill>
                  <a:srgbClr val="FFFFFF"/>
                </a:solidFill>
              </a:rPr>
              <a:t>Posters </a:t>
            </a:r>
          </a:p>
          <a:p>
            <a:r>
              <a:rPr lang="en-GB" dirty="0">
                <a:solidFill>
                  <a:srgbClr val="FFFFFF"/>
                </a:solidFill>
              </a:rPr>
              <a:t>Presentations </a:t>
            </a:r>
          </a:p>
          <a:p>
            <a:r>
              <a:rPr lang="en-GB" dirty="0">
                <a:solidFill>
                  <a:srgbClr val="FFFFFF"/>
                </a:solidFill>
              </a:rPr>
              <a:t>Pictures </a:t>
            </a:r>
          </a:p>
          <a:p>
            <a:r>
              <a:rPr lang="en-GB" dirty="0">
                <a:solidFill>
                  <a:srgbClr val="FFFFFF"/>
                </a:solidFill>
              </a:rPr>
              <a:t>Tell a story </a:t>
            </a:r>
          </a:p>
          <a:p>
            <a:r>
              <a:rPr lang="en-GB" dirty="0">
                <a:solidFill>
                  <a:srgbClr val="FFFFFF"/>
                </a:solidFill>
              </a:rPr>
              <a:t>Performances</a:t>
            </a:r>
          </a:p>
          <a:p>
            <a:r>
              <a:rPr lang="en-GB" dirty="0">
                <a:solidFill>
                  <a:srgbClr val="FFFFFF"/>
                </a:solidFill>
              </a:rPr>
              <a:t>Poems </a:t>
            </a:r>
          </a:p>
          <a:p>
            <a:endParaRPr lang="en-GB" sz="2000" dirty="0">
              <a:solidFill>
                <a:srgbClr val="FFFFFF"/>
              </a:solidFill>
            </a:endParaRPr>
          </a:p>
        </p:txBody>
      </p:sp>
      <p:sp>
        <p:nvSpPr>
          <p:cNvPr id="5" name="TextBox 4">
            <a:extLst>
              <a:ext uri="{FF2B5EF4-FFF2-40B4-BE49-F238E27FC236}">
                <a16:creationId xmlns:a16="http://schemas.microsoft.com/office/drawing/2014/main" id="{8E8774AC-237B-4C4F-AF38-B7BC71E85E2F}"/>
              </a:ext>
            </a:extLst>
          </p:cNvPr>
          <p:cNvSpPr txBox="1"/>
          <p:nvPr/>
        </p:nvSpPr>
        <p:spPr>
          <a:xfrm>
            <a:off x="7756669" y="5617109"/>
            <a:ext cx="3765993" cy="646331"/>
          </a:xfrm>
          <a:prstGeom prst="rect">
            <a:avLst/>
          </a:prstGeom>
          <a:noFill/>
        </p:spPr>
        <p:txBody>
          <a:bodyPr wrap="square" rtlCol="0">
            <a:spAutoFit/>
          </a:bodyPr>
          <a:lstStyle/>
          <a:p>
            <a:pPr>
              <a:spcAft>
                <a:spcPts val="600"/>
              </a:spcAft>
            </a:pPr>
            <a:r>
              <a:rPr lang="en-GB" dirty="0"/>
              <a:t>http://resig.weebly.com/teachers-research.html</a:t>
            </a:r>
          </a:p>
        </p:txBody>
      </p:sp>
    </p:spTree>
    <p:extLst>
      <p:ext uri="{BB962C8B-B14F-4D97-AF65-F5344CB8AC3E}">
        <p14:creationId xmlns:p14="http://schemas.microsoft.com/office/powerpoint/2010/main" val="994879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F2331-55FF-4371-A0AD-BEF2D6CE5596}"/>
              </a:ext>
            </a:extLst>
          </p:cNvPr>
          <p:cNvSpPr>
            <a:spLocks noGrp="1"/>
          </p:cNvSpPr>
          <p:nvPr>
            <p:ph type="title"/>
          </p:nvPr>
        </p:nvSpPr>
        <p:spPr/>
        <p:txBody>
          <a:bodyPr/>
          <a:lstStyle/>
          <a:p>
            <a:r>
              <a:rPr lang="en-GB" dirty="0"/>
              <a:t>Useful resources</a:t>
            </a:r>
          </a:p>
        </p:txBody>
      </p:sp>
      <p:pic>
        <p:nvPicPr>
          <p:cNvPr id="4" name="Picture 3">
            <a:extLst>
              <a:ext uri="{FF2B5EF4-FFF2-40B4-BE49-F238E27FC236}">
                <a16:creationId xmlns:a16="http://schemas.microsoft.com/office/drawing/2014/main" id="{F0FA3C6E-C999-4C31-8BFA-752A8A9EBE0F}"/>
              </a:ext>
            </a:extLst>
          </p:cNvPr>
          <p:cNvPicPr>
            <a:picLocks noChangeAspect="1"/>
          </p:cNvPicPr>
          <p:nvPr/>
        </p:nvPicPr>
        <p:blipFill>
          <a:blip r:embed="rId3"/>
          <a:stretch>
            <a:fillRect/>
          </a:stretch>
        </p:blipFill>
        <p:spPr>
          <a:xfrm>
            <a:off x="5396896" y="826042"/>
            <a:ext cx="5133601" cy="5635600"/>
          </a:xfrm>
          <a:prstGeom prst="rect">
            <a:avLst/>
          </a:prstGeom>
        </p:spPr>
      </p:pic>
      <p:sp>
        <p:nvSpPr>
          <p:cNvPr id="5" name="TextBox 4">
            <a:extLst>
              <a:ext uri="{FF2B5EF4-FFF2-40B4-BE49-F238E27FC236}">
                <a16:creationId xmlns:a16="http://schemas.microsoft.com/office/drawing/2014/main" id="{8E8774AC-237B-4C4F-AF38-B7BC71E85E2F}"/>
              </a:ext>
            </a:extLst>
          </p:cNvPr>
          <p:cNvSpPr txBox="1"/>
          <p:nvPr/>
        </p:nvSpPr>
        <p:spPr>
          <a:xfrm>
            <a:off x="1126299" y="1802516"/>
            <a:ext cx="3765993" cy="2246769"/>
          </a:xfrm>
          <a:prstGeom prst="rect">
            <a:avLst/>
          </a:prstGeom>
          <a:noFill/>
        </p:spPr>
        <p:txBody>
          <a:bodyPr wrap="square" rtlCol="0">
            <a:spAutoFit/>
          </a:bodyPr>
          <a:lstStyle/>
          <a:p>
            <a:r>
              <a:rPr lang="en-GB" sz="2800" dirty="0">
                <a:hlinkClick r:id="rId4"/>
              </a:rPr>
              <a:t>http://resig.weebly.com/teachers-research.html</a:t>
            </a:r>
            <a:endParaRPr lang="en-GB" sz="2800" dirty="0"/>
          </a:p>
          <a:p>
            <a:endParaRPr lang="en-GB" sz="2800" dirty="0"/>
          </a:p>
          <a:p>
            <a:r>
              <a:rPr lang="en-GB" sz="2800" dirty="0"/>
              <a:t>And many others on the </a:t>
            </a:r>
            <a:r>
              <a:rPr lang="en-GB" sz="2800" dirty="0" err="1"/>
              <a:t>ReSIG</a:t>
            </a:r>
            <a:r>
              <a:rPr lang="en-GB" sz="2800" dirty="0"/>
              <a:t> </a:t>
            </a:r>
            <a:r>
              <a:rPr lang="en-GB" sz="2800" dirty="0" err="1"/>
              <a:t>weebly</a:t>
            </a:r>
            <a:r>
              <a:rPr lang="en-GB" sz="2800" dirty="0"/>
              <a:t> page </a:t>
            </a:r>
          </a:p>
        </p:txBody>
      </p:sp>
    </p:spTree>
    <p:extLst>
      <p:ext uri="{BB962C8B-B14F-4D97-AF65-F5344CB8AC3E}">
        <p14:creationId xmlns:p14="http://schemas.microsoft.com/office/powerpoint/2010/main" val="3546341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mn-lt"/>
              </a:rPr>
              <a:t>Closing words and reminders</a:t>
            </a:r>
          </a:p>
        </p:txBody>
      </p:sp>
      <p:sp>
        <p:nvSpPr>
          <p:cNvPr id="3" name="Content Placeholder 2"/>
          <p:cNvSpPr>
            <a:spLocks noGrp="1"/>
          </p:cNvSpPr>
          <p:nvPr>
            <p:ph idx="1"/>
          </p:nvPr>
        </p:nvSpPr>
        <p:spPr/>
        <p:txBody>
          <a:bodyPr>
            <a:normAutofit/>
          </a:bodyPr>
          <a:lstStyle/>
          <a:p>
            <a:r>
              <a:rPr lang="en-US" sz="3600" dirty="0"/>
              <a:t>No webinar now until January </a:t>
            </a:r>
          </a:p>
          <a:p>
            <a:r>
              <a:rPr lang="en-US" sz="3600" dirty="0"/>
              <a:t>Use the time well !</a:t>
            </a:r>
          </a:p>
          <a:p>
            <a:r>
              <a:rPr lang="en-US" sz="3600" dirty="0"/>
              <a:t>Get in touch with your mentor to update them on progress</a:t>
            </a:r>
          </a:p>
          <a:p>
            <a:r>
              <a:rPr lang="en-US" sz="3600" dirty="0"/>
              <a:t>Collect, analyze and start to interpret your data </a:t>
            </a:r>
          </a:p>
          <a:p>
            <a:endParaRPr lang="en-US" sz="3600" dirty="0"/>
          </a:p>
        </p:txBody>
      </p:sp>
    </p:spTree>
    <p:extLst>
      <p:ext uri="{BB962C8B-B14F-4D97-AF65-F5344CB8AC3E}">
        <p14:creationId xmlns:p14="http://schemas.microsoft.com/office/powerpoint/2010/main" val="2238440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A9F17-EE68-4165-B8E4-C02FD8ABAB15}"/>
              </a:ext>
            </a:extLst>
          </p:cNvPr>
          <p:cNvSpPr>
            <a:spLocks noGrp="1"/>
          </p:cNvSpPr>
          <p:nvPr>
            <p:ph type="title"/>
          </p:nvPr>
        </p:nvSpPr>
        <p:spPr/>
        <p:txBody>
          <a:bodyPr/>
          <a:lstStyle/>
          <a:p>
            <a:r>
              <a:rPr lang="en-GB" dirty="0"/>
              <a:t>Do you have any…</a:t>
            </a:r>
          </a:p>
        </p:txBody>
      </p:sp>
      <p:pic>
        <p:nvPicPr>
          <p:cNvPr id="5" name="Content Placeholder 4">
            <a:extLst>
              <a:ext uri="{FF2B5EF4-FFF2-40B4-BE49-F238E27FC236}">
                <a16:creationId xmlns:a16="http://schemas.microsoft.com/office/drawing/2014/main" id="{5A03FEB6-696F-4A9D-B8A1-D6A987720FA8}"/>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32496" y="1825625"/>
            <a:ext cx="6527007" cy="4351338"/>
          </a:xfrm>
        </p:spPr>
      </p:pic>
      <p:sp>
        <p:nvSpPr>
          <p:cNvPr id="6" name="TextBox 5">
            <a:extLst>
              <a:ext uri="{FF2B5EF4-FFF2-40B4-BE49-F238E27FC236}">
                <a16:creationId xmlns:a16="http://schemas.microsoft.com/office/drawing/2014/main" id="{393C93D7-A5DC-469D-9098-25A10D3D9C54}"/>
              </a:ext>
            </a:extLst>
          </p:cNvPr>
          <p:cNvSpPr txBox="1"/>
          <p:nvPr/>
        </p:nvSpPr>
        <p:spPr>
          <a:xfrm>
            <a:off x="2832496" y="6176963"/>
            <a:ext cx="6527007" cy="230832"/>
          </a:xfrm>
          <a:prstGeom prst="rect">
            <a:avLst/>
          </a:prstGeom>
          <a:noFill/>
        </p:spPr>
        <p:txBody>
          <a:bodyPr wrap="square" rtlCol="0">
            <a:spAutoFit/>
          </a:bodyPr>
          <a:lstStyle/>
          <a:p>
            <a:r>
              <a:rPr lang="en-GB" sz="900">
                <a:hlinkClick r:id="rId4" tooltip="http://www.picserver.org/highway-signs2/q/questions.html"/>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517461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Finally</a:t>
            </a:r>
            <a:r>
              <a:rPr lang="mr-IN" dirty="0"/>
              <a:t>…</a:t>
            </a:r>
            <a:r>
              <a:rPr lang="en-GB" dirty="0"/>
              <a:t>.</a:t>
            </a:r>
            <a:endParaRPr lang="en-US" dirty="0"/>
          </a:p>
        </p:txBody>
      </p:sp>
      <p:pic>
        <p:nvPicPr>
          <p:cNvPr id="6" name="Content Placeholder 4">
            <a:extLst>
              <a:ext uri="{FF2B5EF4-FFF2-40B4-BE49-F238E27FC236}">
                <a16:creationId xmlns:a16="http://schemas.microsoft.com/office/drawing/2014/main" id="{0E25FAF5-4A37-4AE3-B294-787867D39861}"/>
              </a:ext>
            </a:extLst>
          </p:cNvPr>
          <p:cNvPicPr>
            <a:picLocks noGrp="1" noChangeAspect="1"/>
          </p:cNvPicPr>
          <p:nvPr>
            <p:ph idx="1"/>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3222" b="23222"/>
          <a:stretch>
            <a:fillRect/>
          </a:stretch>
        </p:blipFill>
        <p:spPr>
          <a:prstGeom prst="rect">
            <a:avLst/>
          </a:prstGeom>
          <a:solidFill>
            <a:srgbClr val="FFC000"/>
          </a:solidFill>
        </p:spPr>
      </p:pic>
    </p:spTree>
    <p:extLst>
      <p:ext uri="{BB962C8B-B14F-4D97-AF65-F5344CB8AC3E}">
        <p14:creationId xmlns:p14="http://schemas.microsoft.com/office/powerpoint/2010/main" val="158892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9388-7A83-4F8D-983B-B62736F4CC02}"/>
              </a:ext>
            </a:extLst>
          </p:cNvPr>
          <p:cNvSpPr>
            <a:spLocks noGrp="1"/>
          </p:cNvSpPr>
          <p:nvPr>
            <p:ph type="title"/>
          </p:nvPr>
        </p:nvSpPr>
        <p:spPr/>
        <p:txBody>
          <a:bodyPr/>
          <a:lstStyle/>
          <a:p>
            <a:r>
              <a:rPr lang="en-GB" b="1" dirty="0"/>
              <a:t>Different types of data</a:t>
            </a:r>
          </a:p>
        </p:txBody>
      </p:sp>
      <p:pic>
        <p:nvPicPr>
          <p:cNvPr id="4" name="Content Placeholder 3">
            <a:extLst>
              <a:ext uri="{FF2B5EF4-FFF2-40B4-BE49-F238E27FC236}">
                <a16:creationId xmlns:a16="http://schemas.microsoft.com/office/drawing/2014/main" id="{D53CF81E-9DAD-4D6F-9308-0C7F295FF188}"/>
              </a:ext>
            </a:extLst>
          </p:cNvPr>
          <p:cNvPicPr>
            <a:picLocks noGrp="1" noChangeAspect="1"/>
          </p:cNvPicPr>
          <p:nvPr>
            <p:ph idx="1"/>
          </p:nvPr>
        </p:nvPicPr>
        <p:blipFill>
          <a:blip r:embed="rId3"/>
          <a:stretch>
            <a:fillRect/>
          </a:stretch>
        </p:blipFill>
        <p:spPr>
          <a:xfrm>
            <a:off x="2354147" y="1825625"/>
            <a:ext cx="7483706" cy="4351338"/>
          </a:xfrm>
          <a:prstGeom prst="rect">
            <a:avLst/>
          </a:prstGeom>
        </p:spPr>
      </p:pic>
      <p:sp>
        <p:nvSpPr>
          <p:cNvPr id="3" name="TextBox 2"/>
          <p:cNvSpPr txBox="1"/>
          <p:nvPr/>
        </p:nvSpPr>
        <p:spPr>
          <a:xfrm>
            <a:off x="870858" y="5207000"/>
            <a:ext cx="3664856"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a:t>What sort of data are you collecting? </a:t>
            </a:r>
          </a:p>
        </p:txBody>
      </p:sp>
    </p:spTree>
    <p:extLst>
      <p:ext uri="{BB962C8B-B14F-4D97-AF65-F5344CB8AC3E}">
        <p14:creationId xmlns:p14="http://schemas.microsoft.com/office/powerpoint/2010/main" val="50920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73262B-25E0-4754-9B9F-CB4C0128CEA4}"/>
              </a:ext>
            </a:extLst>
          </p:cNvPr>
          <p:cNvPicPr>
            <a:picLocks noChangeAspect="1"/>
          </p:cNvPicPr>
          <p:nvPr/>
        </p:nvPicPr>
        <p:blipFill>
          <a:blip r:embed="rId3"/>
          <a:stretch>
            <a:fillRect/>
          </a:stretch>
        </p:blipFill>
        <p:spPr>
          <a:xfrm>
            <a:off x="6044232" y="485441"/>
            <a:ext cx="5307980" cy="5936456"/>
          </a:xfrm>
          <a:prstGeom prst="rect">
            <a:avLst/>
          </a:prstGeom>
        </p:spPr>
      </p:pic>
      <p:sp>
        <p:nvSpPr>
          <p:cNvPr id="8" name="Text Placeholder 7">
            <a:extLst>
              <a:ext uri="{FF2B5EF4-FFF2-40B4-BE49-F238E27FC236}">
                <a16:creationId xmlns:a16="http://schemas.microsoft.com/office/drawing/2014/main" id="{C854A8BA-FD2B-4944-A330-186D0A00BE46}"/>
              </a:ext>
            </a:extLst>
          </p:cNvPr>
          <p:cNvSpPr>
            <a:spLocks noGrp="1"/>
          </p:cNvSpPr>
          <p:nvPr>
            <p:ph type="body" sz="half" idx="2"/>
          </p:nvPr>
        </p:nvSpPr>
        <p:spPr>
          <a:xfrm>
            <a:off x="941750" y="383058"/>
            <a:ext cx="3932237" cy="3811588"/>
          </a:xfrm>
        </p:spPr>
        <p:txBody>
          <a:bodyPr/>
          <a:lstStyle/>
          <a:p>
            <a:endParaRPr lang="en-GB" dirty="0"/>
          </a:p>
          <a:p>
            <a:r>
              <a:rPr lang="en-GB" sz="3200" b="1" dirty="0"/>
              <a:t>Quantitative </a:t>
            </a:r>
          </a:p>
          <a:p>
            <a:r>
              <a:rPr lang="en-GB" sz="3200" b="1" dirty="0"/>
              <a:t>or</a:t>
            </a:r>
          </a:p>
          <a:p>
            <a:r>
              <a:rPr lang="en-GB" sz="3200" b="1" dirty="0"/>
              <a:t>Qualitative ?</a:t>
            </a:r>
            <a:endParaRPr lang="en-GB" sz="2400" b="1" dirty="0"/>
          </a:p>
        </p:txBody>
      </p:sp>
      <p:sp>
        <p:nvSpPr>
          <p:cNvPr id="9" name="TextBox 8">
            <a:extLst>
              <a:ext uri="{FF2B5EF4-FFF2-40B4-BE49-F238E27FC236}">
                <a16:creationId xmlns:a16="http://schemas.microsoft.com/office/drawing/2014/main" id="{5ADC89B0-ADD6-4C78-B918-4E1E7B7835C3}"/>
              </a:ext>
            </a:extLst>
          </p:cNvPr>
          <p:cNvSpPr txBox="1"/>
          <p:nvPr/>
        </p:nvSpPr>
        <p:spPr>
          <a:xfrm>
            <a:off x="7994821" y="162275"/>
            <a:ext cx="2187146" cy="646331"/>
          </a:xfrm>
          <a:prstGeom prst="rect">
            <a:avLst/>
          </a:prstGeom>
          <a:noFill/>
        </p:spPr>
        <p:txBody>
          <a:bodyPr wrap="square" rtlCol="0">
            <a:spAutoFit/>
          </a:bodyPr>
          <a:lstStyle/>
          <a:p>
            <a:r>
              <a:rPr lang="en-GB" dirty="0"/>
              <a:t>What kind of data? </a:t>
            </a:r>
          </a:p>
          <a:p>
            <a:endParaRPr lang="en-GB" dirty="0"/>
          </a:p>
        </p:txBody>
      </p:sp>
      <p:sp>
        <p:nvSpPr>
          <p:cNvPr id="2" name="TextBox 1"/>
          <p:cNvSpPr txBox="1"/>
          <p:nvPr/>
        </p:nvSpPr>
        <p:spPr>
          <a:xfrm>
            <a:off x="772426" y="3346668"/>
            <a:ext cx="421341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a:t>What kind of data is each box? </a:t>
            </a:r>
          </a:p>
        </p:txBody>
      </p:sp>
    </p:spTree>
    <p:extLst>
      <p:ext uri="{BB962C8B-B14F-4D97-AF65-F5344CB8AC3E}">
        <p14:creationId xmlns:p14="http://schemas.microsoft.com/office/powerpoint/2010/main" val="67203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73262B-25E0-4754-9B9F-CB4C0128CEA4}"/>
              </a:ext>
            </a:extLst>
          </p:cNvPr>
          <p:cNvPicPr>
            <a:picLocks noChangeAspect="1"/>
          </p:cNvPicPr>
          <p:nvPr/>
        </p:nvPicPr>
        <p:blipFill>
          <a:blip r:embed="rId3"/>
          <a:stretch>
            <a:fillRect/>
          </a:stretch>
        </p:blipFill>
        <p:spPr>
          <a:xfrm>
            <a:off x="4870823" y="485441"/>
            <a:ext cx="6541153" cy="5936456"/>
          </a:xfrm>
          <a:prstGeom prst="rect">
            <a:avLst/>
          </a:prstGeom>
        </p:spPr>
      </p:pic>
      <p:sp>
        <p:nvSpPr>
          <p:cNvPr id="8" name="Text Placeholder 7">
            <a:extLst>
              <a:ext uri="{FF2B5EF4-FFF2-40B4-BE49-F238E27FC236}">
                <a16:creationId xmlns:a16="http://schemas.microsoft.com/office/drawing/2014/main" id="{C854A8BA-FD2B-4944-A330-186D0A00BE46}"/>
              </a:ext>
            </a:extLst>
          </p:cNvPr>
          <p:cNvSpPr>
            <a:spLocks noGrp="1"/>
          </p:cNvSpPr>
          <p:nvPr>
            <p:ph type="body" sz="half" idx="2"/>
          </p:nvPr>
        </p:nvSpPr>
        <p:spPr>
          <a:xfrm>
            <a:off x="941750" y="383058"/>
            <a:ext cx="3932237" cy="3811588"/>
          </a:xfrm>
        </p:spPr>
        <p:txBody>
          <a:bodyPr/>
          <a:lstStyle/>
          <a:p>
            <a:endParaRPr lang="en-GB" dirty="0"/>
          </a:p>
          <a:p>
            <a:r>
              <a:rPr lang="en-GB" sz="3200" b="1" dirty="0"/>
              <a:t>Quantitative ?</a:t>
            </a:r>
          </a:p>
          <a:p>
            <a:r>
              <a:rPr lang="en-GB" sz="3200" b="1" dirty="0"/>
              <a:t>or</a:t>
            </a:r>
          </a:p>
          <a:p>
            <a:r>
              <a:rPr lang="en-GB" sz="3200" b="1" dirty="0"/>
              <a:t>Qualitative ?</a:t>
            </a:r>
          </a:p>
          <a:p>
            <a:endParaRPr lang="en-GB" sz="3200" b="1" dirty="0"/>
          </a:p>
          <a:p>
            <a:r>
              <a:rPr lang="en-GB" sz="3200" b="1" dirty="0"/>
              <a:t>Or both? </a:t>
            </a:r>
          </a:p>
          <a:p>
            <a:endParaRPr lang="en-GB" sz="3200" b="1" dirty="0"/>
          </a:p>
        </p:txBody>
      </p:sp>
      <p:sp>
        <p:nvSpPr>
          <p:cNvPr id="2" name="TextBox 1"/>
          <p:cNvSpPr txBox="1"/>
          <p:nvPr/>
        </p:nvSpPr>
        <p:spPr>
          <a:xfrm>
            <a:off x="6738471" y="4078941"/>
            <a:ext cx="1105647"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QUANT</a:t>
            </a:r>
            <a:endParaRPr lang="en-US" dirty="0"/>
          </a:p>
        </p:txBody>
      </p:sp>
      <p:sp>
        <p:nvSpPr>
          <p:cNvPr id="7" name="TextBox 6"/>
          <p:cNvSpPr txBox="1"/>
          <p:nvPr/>
        </p:nvSpPr>
        <p:spPr>
          <a:xfrm>
            <a:off x="6487459" y="1198282"/>
            <a:ext cx="1105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ln w="1905"/>
                <a:solidFill>
                  <a:srgbClr val="FF0000"/>
                </a:solidFill>
                <a:effectLst>
                  <a:innerShdw blurRad="69850" dist="43180" dir="5400000">
                    <a:srgbClr val="000000">
                      <a:alpha val="65000"/>
                    </a:srgbClr>
                  </a:innerShdw>
                </a:effectLst>
              </a:rPr>
              <a:t>QUALT</a:t>
            </a:r>
          </a:p>
        </p:txBody>
      </p:sp>
      <p:sp>
        <p:nvSpPr>
          <p:cNvPr id="10" name="TextBox 9"/>
          <p:cNvSpPr txBox="1"/>
          <p:nvPr/>
        </p:nvSpPr>
        <p:spPr>
          <a:xfrm>
            <a:off x="9923930" y="5336988"/>
            <a:ext cx="110564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QUANT</a:t>
            </a:r>
            <a:endParaRPr lang="en-US" dirty="0"/>
          </a:p>
        </p:txBody>
      </p:sp>
      <p:sp>
        <p:nvSpPr>
          <p:cNvPr id="11" name="TextBox 10"/>
          <p:cNvSpPr txBox="1"/>
          <p:nvPr/>
        </p:nvSpPr>
        <p:spPr>
          <a:xfrm>
            <a:off x="9403977" y="2112682"/>
            <a:ext cx="1105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ln w="1905"/>
                <a:solidFill>
                  <a:srgbClr val="FF0000"/>
                </a:solidFill>
                <a:effectLst>
                  <a:innerShdw blurRad="69850" dist="43180" dir="5400000">
                    <a:srgbClr val="000000">
                      <a:alpha val="65000"/>
                    </a:srgbClr>
                  </a:innerShdw>
                </a:effectLst>
              </a:rPr>
              <a:t>QUALT</a:t>
            </a:r>
          </a:p>
        </p:txBody>
      </p:sp>
      <p:sp>
        <p:nvSpPr>
          <p:cNvPr id="12" name="TextBox 11"/>
          <p:cNvSpPr txBox="1"/>
          <p:nvPr/>
        </p:nvSpPr>
        <p:spPr>
          <a:xfrm>
            <a:off x="6998447" y="2665506"/>
            <a:ext cx="1105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ln w="1905"/>
                <a:solidFill>
                  <a:srgbClr val="FF0000"/>
                </a:solidFill>
                <a:effectLst>
                  <a:innerShdw blurRad="69850" dist="43180" dir="5400000">
                    <a:srgbClr val="000000">
                      <a:alpha val="65000"/>
                    </a:srgbClr>
                  </a:innerShdw>
                </a:effectLst>
              </a:rPr>
              <a:t>QUALT</a:t>
            </a:r>
          </a:p>
        </p:txBody>
      </p:sp>
      <p:sp>
        <p:nvSpPr>
          <p:cNvPr id="13" name="TextBox 12"/>
          <p:cNvSpPr txBox="1"/>
          <p:nvPr/>
        </p:nvSpPr>
        <p:spPr>
          <a:xfrm>
            <a:off x="10180918" y="2665505"/>
            <a:ext cx="1105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ln w="1905"/>
                <a:solidFill>
                  <a:srgbClr val="FF0000"/>
                </a:solidFill>
                <a:effectLst>
                  <a:innerShdw blurRad="69850" dist="43180" dir="5400000">
                    <a:srgbClr val="000000">
                      <a:alpha val="65000"/>
                    </a:srgbClr>
                  </a:innerShdw>
                </a:effectLst>
              </a:rPr>
              <a:t>QUALT</a:t>
            </a:r>
          </a:p>
        </p:txBody>
      </p:sp>
      <p:sp>
        <p:nvSpPr>
          <p:cNvPr id="14" name="TextBox 13"/>
          <p:cNvSpPr txBox="1"/>
          <p:nvPr/>
        </p:nvSpPr>
        <p:spPr>
          <a:xfrm>
            <a:off x="6923741" y="2217270"/>
            <a:ext cx="1105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ln w="1905"/>
                <a:solidFill>
                  <a:srgbClr val="FF0000"/>
                </a:solidFill>
                <a:effectLst>
                  <a:innerShdw blurRad="69850" dist="43180" dir="5400000">
                    <a:srgbClr val="000000">
                      <a:alpha val="65000"/>
                    </a:srgbClr>
                  </a:innerShdw>
                </a:effectLst>
              </a:rPr>
              <a:t>QUALT</a:t>
            </a:r>
          </a:p>
        </p:txBody>
      </p:sp>
      <p:sp>
        <p:nvSpPr>
          <p:cNvPr id="16" name="TextBox 15"/>
          <p:cNvSpPr txBox="1"/>
          <p:nvPr/>
        </p:nvSpPr>
        <p:spPr>
          <a:xfrm>
            <a:off x="6221506" y="5833034"/>
            <a:ext cx="1105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ln w="1905"/>
                <a:solidFill>
                  <a:srgbClr val="FF0000"/>
                </a:solidFill>
                <a:effectLst>
                  <a:innerShdw blurRad="69850" dist="43180" dir="5400000">
                    <a:srgbClr val="000000">
                      <a:alpha val="65000"/>
                    </a:srgbClr>
                  </a:innerShdw>
                </a:effectLst>
              </a:rPr>
              <a:t>QUALT</a:t>
            </a:r>
          </a:p>
        </p:txBody>
      </p:sp>
      <p:sp>
        <p:nvSpPr>
          <p:cNvPr id="17" name="TextBox 16"/>
          <p:cNvSpPr txBox="1"/>
          <p:nvPr/>
        </p:nvSpPr>
        <p:spPr>
          <a:xfrm>
            <a:off x="8731624" y="1186329"/>
            <a:ext cx="1105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ln w="1905"/>
                <a:solidFill>
                  <a:srgbClr val="FF0000"/>
                </a:solidFill>
                <a:effectLst>
                  <a:innerShdw blurRad="69850" dist="43180" dir="5400000">
                    <a:srgbClr val="000000">
                      <a:alpha val="65000"/>
                    </a:srgbClr>
                  </a:innerShdw>
                </a:effectLst>
              </a:rPr>
              <a:t>QUALT</a:t>
            </a:r>
          </a:p>
        </p:txBody>
      </p:sp>
      <p:sp>
        <p:nvSpPr>
          <p:cNvPr id="4" name="TextBox 3"/>
          <p:cNvSpPr txBox="1"/>
          <p:nvPr/>
        </p:nvSpPr>
        <p:spPr>
          <a:xfrm>
            <a:off x="6678705" y="4855882"/>
            <a:ext cx="96823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b="1" dirty="0">
                <a:ln w="10541" cmpd="sng">
                  <a:solidFill>
                    <a:schemeClr val="accent1">
                      <a:shade val="88000"/>
                      <a:satMod val="110000"/>
                    </a:schemeClr>
                  </a:solidFill>
                  <a:prstDash val="solid"/>
                </a:ln>
                <a:solidFill>
                  <a:schemeClr val="accent6">
                    <a:lumMod val="75000"/>
                  </a:schemeClr>
                </a:solidFill>
              </a:rPr>
              <a:t>EITHER?</a:t>
            </a:r>
          </a:p>
        </p:txBody>
      </p:sp>
      <p:sp>
        <p:nvSpPr>
          <p:cNvPr id="18" name="TextBox 17"/>
          <p:cNvSpPr txBox="1"/>
          <p:nvPr/>
        </p:nvSpPr>
        <p:spPr>
          <a:xfrm>
            <a:off x="9894047" y="4037105"/>
            <a:ext cx="96823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b="1" dirty="0">
                <a:ln w="10541" cmpd="sng">
                  <a:solidFill>
                    <a:schemeClr val="accent1">
                      <a:shade val="88000"/>
                      <a:satMod val="110000"/>
                    </a:schemeClr>
                  </a:solidFill>
                  <a:prstDash val="solid"/>
                </a:ln>
                <a:solidFill>
                  <a:schemeClr val="accent6">
                    <a:lumMod val="75000"/>
                  </a:schemeClr>
                </a:solidFill>
              </a:rPr>
              <a:t>EITHER?</a:t>
            </a:r>
          </a:p>
        </p:txBody>
      </p:sp>
      <p:sp>
        <p:nvSpPr>
          <p:cNvPr id="15" name="TextBox 14"/>
          <p:cNvSpPr txBox="1"/>
          <p:nvPr/>
        </p:nvSpPr>
        <p:spPr>
          <a:xfrm>
            <a:off x="8627035" y="4548093"/>
            <a:ext cx="1105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ln w="1905"/>
                <a:solidFill>
                  <a:srgbClr val="FF0000"/>
                </a:solidFill>
                <a:effectLst>
                  <a:innerShdw blurRad="69850" dist="43180" dir="5400000">
                    <a:srgbClr val="000000">
                      <a:alpha val="65000"/>
                    </a:srgbClr>
                  </a:innerShdw>
                </a:effectLst>
              </a:rPr>
              <a:t>QUALT</a:t>
            </a:r>
          </a:p>
        </p:txBody>
      </p:sp>
    </p:spTree>
    <p:extLst>
      <p:ext uri="{BB962C8B-B14F-4D97-AF65-F5344CB8AC3E}">
        <p14:creationId xmlns:p14="http://schemas.microsoft.com/office/powerpoint/2010/main" val="64019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 types of data</a:t>
            </a:r>
          </a:p>
        </p:txBody>
      </p:sp>
      <p:sp>
        <p:nvSpPr>
          <p:cNvPr id="3" name="Text Placeholder 2"/>
          <p:cNvSpPr>
            <a:spLocks noGrp="1"/>
          </p:cNvSpPr>
          <p:nvPr>
            <p:ph type="body" idx="1"/>
          </p:nvPr>
        </p:nvSpPr>
        <p:spPr/>
        <p:txBody>
          <a:bodyPr/>
          <a:lstStyle/>
          <a:p>
            <a:r>
              <a:rPr lang="en-US" sz="3200" dirty="0"/>
              <a:t>Quantitative</a:t>
            </a:r>
            <a:endParaRPr lang="en-US" dirty="0"/>
          </a:p>
        </p:txBody>
      </p:sp>
      <p:sp>
        <p:nvSpPr>
          <p:cNvPr id="4" name="Content Placeholder 3"/>
          <p:cNvSpPr>
            <a:spLocks noGrp="1"/>
          </p:cNvSpPr>
          <p:nvPr>
            <p:ph sz="half" idx="2"/>
          </p:nvPr>
        </p:nvSpPr>
        <p:spPr/>
        <p:txBody>
          <a:bodyPr>
            <a:normAutofit/>
          </a:bodyPr>
          <a:lstStyle/>
          <a:p>
            <a:r>
              <a:rPr lang="en-US" sz="3200" dirty="0"/>
              <a:t>Numbers </a:t>
            </a:r>
          </a:p>
        </p:txBody>
      </p:sp>
      <p:sp>
        <p:nvSpPr>
          <p:cNvPr id="5" name="Text Placeholder 4"/>
          <p:cNvSpPr>
            <a:spLocks noGrp="1"/>
          </p:cNvSpPr>
          <p:nvPr>
            <p:ph type="body" sz="quarter" idx="3"/>
          </p:nvPr>
        </p:nvSpPr>
        <p:spPr/>
        <p:txBody>
          <a:bodyPr/>
          <a:lstStyle/>
          <a:p>
            <a:r>
              <a:rPr lang="en-US" sz="3200" dirty="0"/>
              <a:t>Qualitative</a:t>
            </a:r>
            <a:endParaRPr lang="en-US" dirty="0"/>
          </a:p>
        </p:txBody>
      </p:sp>
      <p:sp>
        <p:nvSpPr>
          <p:cNvPr id="6" name="Content Placeholder 5"/>
          <p:cNvSpPr>
            <a:spLocks noGrp="1"/>
          </p:cNvSpPr>
          <p:nvPr>
            <p:ph sz="quarter" idx="4"/>
          </p:nvPr>
        </p:nvSpPr>
        <p:spPr/>
        <p:txBody>
          <a:bodyPr>
            <a:normAutofit/>
          </a:bodyPr>
          <a:lstStyle/>
          <a:p>
            <a:r>
              <a:rPr lang="en-US" sz="3200" dirty="0"/>
              <a:t>Text / words (spoken or written)</a:t>
            </a:r>
          </a:p>
          <a:p>
            <a:r>
              <a:rPr lang="en-US" sz="3200" dirty="0"/>
              <a:t>Images </a:t>
            </a:r>
          </a:p>
        </p:txBody>
      </p:sp>
      <p:pic>
        <p:nvPicPr>
          <p:cNvPr id="7" name="Picture 6"/>
          <p:cNvPicPr>
            <a:picLocks noChangeAspect="1"/>
          </p:cNvPicPr>
          <p:nvPr/>
        </p:nvPicPr>
        <p:blipFill>
          <a:blip r:embed="rId3"/>
          <a:stretch>
            <a:fillRect/>
          </a:stretch>
        </p:blipFill>
        <p:spPr>
          <a:xfrm rot="20688876">
            <a:off x="2019300" y="3084284"/>
            <a:ext cx="1797252" cy="29135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42242" y="3454400"/>
            <a:ext cx="2215896" cy="2215896"/>
          </a:xfrm>
          <a:prstGeom prst="rect">
            <a:avLst/>
          </a:prstGeom>
        </p:spPr>
      </p:pic>
      <p:sp>
        <p:nvSpPr>
          <p:cNvPr id="9" name="TextBox 8">
            <a:extLst>
              <a:ext uri="{FF2B5EF4-FFF2-40B4-BE49-F238E27FC236}">
                <a16:creationId xmlns:a16="http://schemas.microsoft.com/office/drawing/2014/main" id="{E5FE2120-5744-4280-8D7F-E484CD98C1F6}"/>
              </a:ext>
            </a:extLst>
          </p:cNvPr>
          <p:cNvSpPr txBox="1"/>
          <p:nvPr/>
        </p:nvSpPr>
        <p:spPr>
          <a:xfrm>
            <a:off x="8642242" y="5670296"/>
            <a:ext cx="2215896" cy="369332"/>
          </a:xfrm>
          <a:prstGeom prst="rect">
            <a:avLst/>
          </a:prstGeom>
          <a:noFill/>
        </p:spPr>
        <p:txBody>
          <a:bodyPr wrap="square" rtlCol="0">
            <a:spAutoFit/>
          </a:bodyPr>
          <a:lstStyle/>
          <a:p>
            <a:r>
              <a:rPr lang="en-GB" sz="900">
                <a:hlinkClick r:id="rId5" tooltip="https://commons.wikimedia.org/wiki/File:Writing.svg"/>
              </a:rPr>
              <a:t>This Photo</a:t>
            </a:r>
            <a:r>
              <a:rPr lang="en-GB" sz="900"/>
              <a:t> by Unknown Author is licensed under </a:t>
            </a:r>
            <a:r>
              <a:rPr lang="en-GB" sz="900">
                <a:hlinkClick r:id="rId6" tooltip="https://creativecommons.org/licenses/by-sa/3.0/"/>
              </a:rPr>
              <a:t>CC BY-SA</a:t>
            </a:r>
            <a:endParaRPr lang="en-GB" sz="900"/>
          </a:p>
        </p:txBody>
      </p:sp>
      <p:pic>
        <p:nvPicPr>
          <p:cNvPr id="14" name="Picture 13">
            <a:extLst>
              <a:ext uri="{FF2B5EF4-FFF2-40B4-BE49-F238E27FC236}">
                <a16:creationId xmlns:a16="http://schemas.microsoft.com/office/drawing/2014/main" id="{2237868E-5E67-49FE-AFE8-E667DD93FE4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96000" y="4352926"/>
            <a:ext cx="1908000" cy="1908000"/>
          </a:xfrm>
          <a:prstGeom prst="rect">
            <a:avLst/>
          </a:prstGeom>
        </p:spPr>
      </p:pic>
      <p:sp>
        <p:nvSpPr>
          <p:cNvPr id="15" name="TextBox 14">
            <a:extLst>
              <a:ext uri="{FF2B5EF4-FFF2-40B4-BE49-F238E27FC236}">
                <a16:creationId xmlns:a16="http://schemas.microsoft.com/office/drawing/2014/main" id="{B3522FAC-3A57-4DF6-AFA5-005F60487F22}"/>
              </a:ext>
            </a:extLst>
          </p:cNvPr>
          <p:cNvSpPr txBox="1"/>
          <p:nvPr/>
        </p:nvSpPr>
        <p:spPr>
          <a:xfrm>
            <a:off x="6096000" y="11210926"/>
            <a:ext cx="1908000" cy="230832"/>
          </a:xfrm>
          <a:prstGeom prst="rect">
            <a:avLst/>
          </a:prstGeom>
          <a:noFill/>
        </p:spPr>
        <p:txBody>
          <a:bodyPr wrap="square" rtlCol="0">
            <a:spAutoFit/>
          </a:bodyPr>
          <a:lstStyle/>
          <a:p>
            <a:r>
              <a:rPr lang="en-GB" sz="900">
                <a:hlinkClick r:id="rId8" tooltip="https://commons.wikimedia.org/wiki/File:Tokyoship_Talk_icon_2.svg"/>
              </a:rPr>
              <a:t>This Photo</a:t>
            </a:r>
            <a:r>
              <a:rPr lang="en-GB" sz="900"/>
              <a:t> by Unknown Author is licensed under </a:t>
            </a:r>
            <a:r>
              <a:rPr lang="en-GB" sz="900">
                <a:hlinkClick r:id="rId6" tooltip="https://creativecommons.org/licenses/by-sa/3.0/"/>
              </a:rPr>
              <a:t>CC BY-SA</a:t>
            </a:r>
            <a:endParaRPr lang="en-GB" sz="900"/>
          </a:p>
        </p:txBody>
      </p:sp>
    </p:spTree>
    <p:extLst>
      <p:ext uri="{BB962C8B-B14F-4D97-AF65-F5344CB8AC3E}">
        <p14:creationId xmlns:p14="http://schemas.microsoft.com/office/powerpoint/2010/main" val="261239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0F5D-7AD0-47F4-9764-B85BD3A38551}"/>
              </a:ext>
            </a:extLst>
          </p:cNvPr>
          <p:cNvSpPr>
            <a:spLocks noGrp="1"/>
          </p:cNvSpPr>
          <p:nvPr>
            <p:ph type="title"/>
          </p:nvPr>
        </p:nvSpPr>
        <p:spPr/>
        <p:txBody>
          <a:bodyPr/>
          <a:lstStyle/>
          <a:p>
            <a:r>
              <a:rPr lang="en-GB" b="1" dirty="0"/>
              <a:t>Analysing Data </a:t>
            </a:r>
          </a:p>
        </p:txBody>
      </p:sp>
      <p:sp>
        <p:nvSpPr>
          <p:cNvPr id="3" name="Content Placeholder 2">
            <a:extLst>
              <a:ext uri="{FF2B5EF4-FFF2-40B4-BE49-F238E27FC236}">
                <a16:creationId xmlns:a16="http://schemas.microsoft.com/office/drawing/2014/main" id="{E1FCFDA6-B2D4-4FEA-90A0-8ADD8E2EA0FD}"/>
              </a:ext>
            </a:extLst>
          </p:cNvPr>
          <p:cNvSpPr>
            <a:spLocks noGrp="1"/>
          </p:cNvSpPr>
          <p:nvPr>
            <p:ph idx="1"/>
          </p:nvPr>
        </p:nvSpPr>
        <p:spPr/>
        <p:txBody>
          <a:bodyPr/>
          <a:lstStyle/>
          <a:p>
            <a:pPr marL="0" indent="0">
              <a:buNone/>
            </a:pPr>
            <a:r>
              <a:rPr lang="en-GB" b="1" dirty="0"/>
              <a:t>Analysing data = </a:t>
            </a:r>
          </a:p>
          <a:p>
            <a:pPr marL="0" indent="0">
              <a:buNone/>
            </a:pPr>
            <a:endParaRPr lang="en-GB" dirty="0"/>
          </a:p>
          <a:p>
            <a:pPr marL="514350" indent="-514350">
              <a:buAutoNum type="arabicPeriod"/>
            </a:pPr>
            <a:r>
              <a:rPr lang="en-GB" dirty="0"/>
              <a:t>Organise the data</a:t>
            </a:r>
          </a:p>
          <a:p>
            <a:pPr marL="514350" indent="-514350">
              <a:buAutoNum type="arabicPeriod"/>
            </a:pPr>
            <a:endParaRPr lang="en-GB" dirty="0"/>
          </a:p>
          <a:p>
            <a:pPr marL="514350" indent="-514350">
              <a:buAutoNum type="arabicPeriod"/>
            </a:pPr>
            <a:r>
              <a:rPr lang="en-GB" dirty="0"/>
              <a:t>Interpret the data</a:t>
            </a:r>
          </a:p>
        </p:txBody>
      </p:sp>
    </p:spTree>
    <p:extLst>
      <p:ext uri="{BB962C8B-B14F-4D97-AF65-F5344CB8AC3E}">
        <p14:creationId xmlns:p14="http://schemas.microsoft.com/office/powerpoint/2010/main" val="16609193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TotalTime>
  <Words>2638</Words>
  <Application>Microsoft Office PowerPoint</Application>
  <PresentationFormat>Widescreen</PresentationFormat>
  <Paragraphs>416</Paragraphs>
  <Slides>45</Slides>
  <Notes>45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Arial</vt:lpstr>
      <vt:lpstr>Calibri</vt:lpstr>
      <vt:lpstr>Calibri Light</vt:lpstr>
      <vt:lpstr>1_Office Theme</vt:lpstr>
      <vt:lpstr>Office Theme</vt:lpstr>
      <vt:lpstr>Africa TESOL / IATEFL Research SIG teacher-research initiative  Webinar 3: Data Analysis </vt:lpstr>
      <vt:lpstr>Hello and welcome! </vt:lpstr>
      <vt:lpstr>Plan for today</vt:lpstr>
      <vt:lpstr>2 Questions to begin…</vt:lpstr>
      <vt:lpstr>Different types of data</vt:lpstr>
      <vt:lpstr>PowerPoint Presentation</vt:lpstr>
      <vt:lpstr>PowerPoint Presentation</vt:lpstr>
      <vt:lpstr>Different types of data</vt:lpstr>
      <vt:lpstr>Analysing Data </vt:lpstr>
      <vt:lpstr>Analysing Data </vt:lpstr>
      <vt:lpstr>PowerPoint Presentation</vt:lpstr>
      <vt:lpstr>PowerPoint Presentation</vt:lpstr>
      <vt:lpstr>PowerPoint Presentation</vt:lpstr>
      <vt:lpstr>PowerPoint Presentation</vt:lpstr>
      <vt:lpstr>PowerPoint Presentation</vt:lpstr>
      <vt:lpstr>Organising quantitative data </vt:lpstr>
      <vt:lpstr>Organising and Analysing qualitative data </vt:lpstr>
      <vt:lpstr>Open-ended questions from surveys</vt:lpstr>
      <vt:lpstr>Some answers: how can we organize? </vt:lpstr>
      <vt:lpstr>Some answers : Key words</vt:lpstr>
      <vt:lpstr>Some answers: which go together? </vt:lpstr>
      <vt:lpstr>Some answers: which go together?</vt:lpstr>
      <vt:lpstr>Some answers: what THEMES ? </vt:lpstr>
      <vt:lpstr>Some answers: what THEMES ? </vt:lpstr>
      <vt:lpstr>PowerPoint Presentation</vt:lpstr>
      <vt:lpstr>Text 1: The best teacher I’ve ever had (Moussa)</vt:lpstr>
      <vt:lpstr>Divide into ‘data chunks’ and key ideas</vt:lpstr>
      <vt:lpstr>Coding key words in the text</vt:lpstr>
      <vt:lpstr>Key words/ one word ‘codes’ </vt:lpstr>
      <vt:lpstr>Coding ‘idea groups’: </vt:lpstr>
      <vt:lpstr>Growing a list of codes: ‘Best teachers’ are…</vt:lpstr>
      <vt:lpstr>Codes using informants’ own language/ phrases: </vt:lpstr>
      <vt:lpstr>Growing a list of codes: ‘Best teachers’ </vt:lpstr>
      <vt:lpstr>Rejoice Rethabile’s data: what does it add ?</vt:lpstr>
      <vt:lpstr>Rejoice Rethabile’s data: what does it add ?</vt:lpstr>
      <vt:lpstr>Growing a list of codes: ‘Best teachers’ </vt:lpstr>
      <vt:lpstr>How could you present these findings?</vt:lpstr>
      <vt:lpstr>How could you present these findings? </vt:lpstr>
      <vt:lpstr>PowerPoint Presentation</vt:lpstr>
      <vt:lpstr>PowerPoint Presentation</vt:lpstr>
      <vt:lpstr>Other ways to present your data </vt:lpstr>
      <vt:lpstr>Useful resources</vt:lpstr>
      <vt:lpstr>Closing words and reminders</vt:lpstr>
      <vt:lpstr>Do you have any…</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 TESOL / IATEFL Research SIG teacher-research initiative  Webinar 3: Data Analysis </dc:title>
  <dc:creator>Etherington Sian</dc:creator>
  <cp:lastModifiedBy>Etherington Sian</cp:lastModifiedBy>
  <cp:revision>6</cp:revision>
  <cp:lastPrinted>2019-11-22T14:40:06Z</cp:lastPrinted>
  <dcterms:created xsi:type="dcterms:W3CDTF">2019-11-22T14:13:09Z</dcterms:created>
  <dcterms:modified xsi:type="dcterms:W3CDTF">2019-11-22T14:40:23Z</dcterms:modified>
</cp:coreProperties>
</file>