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7"/>
  </p:notesMasterIdLst>
  <p:sldIdLst>
    <p:sldId id="256" r:id="rId2"/>
    <p:sldId id="270" r:id="rId3"/>
    <p:sldId id="271" r:id="rId4"/>
    <p:sldId id="257" r:id="rId5"/>
    <p:sldId id="268" r:id="rId6"/>
    <p:sldId id="259" r:id="rId7"/>
    <p:sldId id="260" r:id="rId8"/>
    <p:sldId id="261" r:id="rId9"/>
    <p:sldId id="267" r:id="rId10"/>
    <p:sldId id="262" r:id="rId11"/>
    <p:sldId id="263" r:id="rId12"/>
    <p:sldId id="264" r:id="rId13"/>
    <p:sldId id="272" r:id="rId14"/>
    <p:sldId id="265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svg"/><Relationship Id="rId1" Type="http://schemas.openxmlformats.org/officeDocument/2006/relationships/image" Target="../media/image44.png"/><Relationship Id="rId6" Type="http://schemas.openxmlformats.org/officeDocument/2006/relationships/image" Target="../media/image49.svg"/><Relationship Id="rId5" Type="http://schemas.openxmlformats.org/officeDocument/2006/relationships/image" Target="../media/image48.png"/><Relationship Id="rId4" Type="http://schemas.openxmlformats.org/officeDocument/2006/relationships/image" Target="../media/image4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svg"/><Relationship Id="rId1" Type="http://schemas.openxmlformats.org/officeDocument/2006/relationships/image" Target="../media/image44.png"/><Relationship Id="rId6" Type="http://schemas.openxmlformats.org/officeDocument/2006/relationships/image" Target="../media/image49.svg"/><Relationship Id="rId5" Type="http://schemas.openxmlformats.org/officeDocument/2006/relationships/image" Target="../media/image48.png"/><Relationship Id="rId4" Type="http://schemas.openxmlformats.org/officeDocument/2006/relationships/image" Target="../media/image4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B3B7B7-C094-48FE-A916-DE15B779FCF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C0301D9-B12C-4498-9821-46682CE35DD9}">
      <dgm:prSet/>
      <dgm:spPr/>
      <dgm:t>
        <a:bodyPr/>
        <a:lstStyle/>
        <a:p>
          <a:r>
            <a:rPr lang="en-US" dirty="0">
              <a:latin typeface="Avenir Next LT Pro"/>
            </a:rPr>
            <a:t>History should not repeat itself when there is an opportunity for innovation.</a:t>
          </a:r>
        </a:p>
      </dgm:t>
    </dgm:pt>
    <dgm:pt modelId="{11BD893C-932C-47C1-9B68-BCFA42E2B486}" type="parTrans" cxnId="{9EB407E4-067E-4F16-BE17-1E440CB40232}">
      <dgm:prSet/>
      <dgm:spPr/>
      <dgm:t>
        <a:bodyPr/>
        <a:lstStyle/>
        <a:p>
          <a:endParaRPr lang="en-US"/>
        </a:p>
      </dgm:t>
    </dgm:pt>
    <dgm:pt modelId="{116FAFAE-4488-4CF8-8AA8-C6204BFB95F0}" type="sibTrans" cxnId="{9EB407E4-067E-4F16-BE17-1E440CB40232}">
      <dgm:prSet/>
      <dgm:spPr/>
      <dgm:t>
        <a:bodyPr/>
        <a:lstStyle/>
        <a:p>
          <a:endParaRPr lang="en-US"/>
        </a:p>
      </dgm:t>
    </dgm:pt>
    <dgm:pt modelId="{43226DFC-D312-4934-A48A-FCEF6CB89C19}">
      <dgm:prSet phldr="0"/>
      <dgm:spPr/>
      <dgm:t>
        <a:bodyPr/>
        <a:lstStyle/>
        <a:p>
          <a:pPr rtl="0"/>
          <a:r>
            <a:rPr lang="en-US" dirty="0">
              <a:latin typeface="Avenir Next LT Pro"/>
            </a:rPr>
            <a:t>Adults may poessess more control of their life but that does not mean that anxiety does not affect them.</a:t>
          </a:r>
        </a:p>
      </dgm:t>
    </dgm:pt>
    <dgm:pt modelId="{6E628BE3-B82A-441C-85F2-0CB092A287C1}" type="parTrans" cxnId="{20D872AE-F7D4-4020-B7C8-D4586B3A6D22}">
      <dgm:prSet/>
      <dgm:spPr/>
      <dgm:t>
        <a:bodyPr/>
        <a:lstStyle/>
        <a:p>
          <a:endParaRPr lang="en-US"/>
        </a:p>
      </dgm:t>
    </dgm:pt>
    <dgm:pt modelId="{AA98F823-28AF-4EC5-91E3-1F5E3747B806}" type="sibTrans" cxnId="{20D872AE-F7D4-4020-B7C8-D4586B3A6D22}">
      <dgm:prSet/>
      <dgm:spPr/>
      <dgm:t>
        <a:bodyPr/>
        <a:lstStyle/>
        <a:p>
          <a:endParaRPr lang="en-US"/>
        </a:p>
      </dgm:t>
    </dgm:pt>
    <dgm:pt modelId="{E6E2B5C3-DD99-499F-8501-39A2AFC7A7C4}">
      <dgm:prSet/>
      <dgm:spPr/>
      <dgm:t>
        <a:bodyPr/>
        <a:lstStyle/>
        <a:p>
          <a:r>
            <a:rPr lang="en-US" dirty="0">
              <a:latin typeface="Avenir Next LT Pro"/>
            </a:rPr>
            <a:t>Language classes should be meeting the emotional needs of learners.</a:t>
          </a:r>
        </a:p>
      </dgm:t>
    </dgm:pt>
    <dgm:pt modelId="{A3388BE1-AFAF-4BB3-A190-34A2CC7B6D9F}" type="parTrans" cxnId="{6BB919F9-EAEC-47D1-85D1-BCB45967B05E}">
      <dgm:prSet/>
      <dgm:spPr/>
      <dgm:t>
        <a:bodyPr/>
        <a:lstStyle/>
        <a:p>
          <a:endParaRPr lang="en-US"/>
        </a:p>
      </dgm:t>
    </dgm:pt>
    <dgm:pt modelId="{42853E46-FD8D-4CB6-9AD2-593A6D43FDDE}" type="sibTrans" cxnId="{6BB919F9-EAEC-47D1-85D1-BCB45967B05E}">
      <dgm:prSet/>
      <dgm:spPr/>
      <dgm:t>
        <a:bodyPr/>
        <a:lstStyle/>
        <a:p>
          <a:endParaRPr lang="en-US"/>
        </a:p>
      </dgm:t>
    </dgm:pt>
    <dgm:pt modelId="{D42F275E-B8CE-4E23-9003-4F5129777F90}">
      <dgm:prSet/>
      <dgm:spPr/>
      <dgm:t>
        <a:bodyPr/>
        <a:lstStyle/>
        <a:p>
          <a:r>
            <a:rPr lang="en-US" dirty="0">
              <a:latin typeface="Avenir Next LT Pro"/>
            </a:rPr>
            <a:t>There is a significant gap in emotional research when it comes to adults.</a:t>
          </a:r>
        </a:p>
      </dgm:t>
    </dgm:pt>
    <dgm:pt modelId="{B8E918D6-8BE7-4022-A3EC-97E8ECD99266}" type="parTrans" cxnId="{8F8C5821-91AA-4243-8A3B-94488D3DAA19}">
      <dgm:prSet/>
      <dgm:spPr/>
      <dgm:t>
        <a:bodyPr/>
        <a:lstStyle/>
        <a:p>
          <a:endParaRPr lang="en-US"/>
        </a:p>
      </dgm:t>
    </dgm:pt>
    <dgm:pt modelId="{17351DE0-6C46-4605-8AA7-412AC5A94765}" type="sibTrans" cxnId="{8F8C5821-91AA-4243-8A3B-94488D3DAA19}">
      <dgm:prSet/>
      <dgm:spPr/>
      <dgm:t>
        <a:bodyPr/>
        <a:lstStyle/>
        <a:p>
          <a:endParaRPr lang="en-US"/>
        </a:p>
      </dgm:t>
    </dgm:pt>
    <dgm:pt modelId="{37EE14EA-6E35-43C9-8218-E29602366E37}">
      <dgm:prSet/>
      <dgm:spPr/>
      <dgm:t>
        <a:bodyPr/>
        <a:lstStyle/>
        <a:p>
          <a:pPr rtl="0"/>
          <a:r>
            <a:rPr lang="en-US" dirty="0">
              <a:latin typeface="Avenir Next LT Pro"/>
            </a:rPr>
            <a:t>Jean-Marc Dewaele's research has proven that emotions are crucial for language learning and teaching.</a:t>
          </a:r>
        </a:p>
      </dgm:t>
    </dgm:pt>
    <dgm:pt modelId="{DE51E0A7-7203-4DDC-8A9E-E2B31DE5AB52}" type="parTrans" cxnId="{1AEFECF1-F623-437E-8E8C-4412D4E564A6}">
      <dgm:prSet/>
      <dgm:spPr/>
      <dgm:t>
        <a:bodyPr/>
        <a:lstStyle/>
        <a:p>
          <a:endParaRPr lang="en-US"/>
        </a:p>
      </dgm:t>
    </dgm:pt>
    <dgm:pt modelId="{D8C0186B-FEDE-40E8-813A-CEEADEB0D00F}" type="sibTrans" cxnId="{1AEFECF1-F623-437E-8E8C-4412D4E564A6}">
      <dgm:prSet/>
      <dgm:spPr/>
      <dgm:t>
        <a:bodyPr/>
        <a:lstStyle/>
        <a:p>
          <a:endParaRPr lang="en-US"/>
        </a:p>
      </dgm:t>
    </dgm:pt>
    <dgm:pt modelId="{F13F5FCA-F1FC-4636-A575-6A94F99A2C52}">
      <dgm:prSet/>
      <dgm:spPr/>
      <dgm:t>
        <a:bodyPr/>
        <a:lstStyle/>
        <a:p>
          <a:pPr rtl="0"/>
          <a:r>
            <a:rPr lang="en-US" dirty="0">
              <a:latin typeface="Avenir Next LT Pro"/>
            </a:rPr>
            <a:t>The idea of being a perfect 'native' is affecting learner motivation and manifesting anxiety.</a:t>
          </a:r>
        </a:p>
      </dgm:t>
    </dgm:pt>
    <dgm:pt modelId="{033892A6-FB65-4D87-AD74-37CB6D68346F}" type="parTrans" cxnId="{732CD747-C11B-4CD7-A129-3896F3E5D019}">
      <dgm:prSet/>
      <dgm:spPr/>
      <dgm:t>
        <a:bodyPr/>
        <a:lstStyle/>
        <a:p>
          <a:endParaRPr lang="en-US"/>
        </a:p>
      </dgm:t>
    </dgm:pt>
    <dgm:pt modelId="{EFBF1DBD-6596-46B1-98C8-9EA4DF68C59F}" type="sibTrans" cxnId="{732CD747-C11B-4CD7-A129-3896F3E5D019}">
      <dgm:prSet/>
      <dgm:spPr/>
      <dgm:t>
        <a:bodyPr/>
        <a:lstStyle/>
        <a:p>
          <a:endParaRPr lang="en-US"/>
        </a:p>
      </dgm:t>
    </dgm:pt>
    <dgm:pt modelId="{ED008A04-DEE3-469E-9FA1-318EA0273D5B}" type="pres">
      <dgm:prSet presAssocID="{ACB3B7B7-C094-48FE-A916-DE15B779FCF5}" presName="root" presStyleCnt="0">
        <dgm:presLayoutVars>
          <dgm:dir/>
          <dgm:resizeHandles val="exact"/>
        </dgm:presLayoutVars>
      </dgm:prSet>
      <dgm:spPr/>
    </dgm:pt>
    <dgm:pt modelId="{1F148DBA-B919-4DC2-96F5-9C0C7CFFF489}" type="pres">
      <dgm:prSet presAssocID="{0C0301D9-B12C-4498-9821-46682CE35DD9}" presName="compNode" presStyleCnt="0"/>
      <dgm:spPr/>
    </dgm:pt>
    <dgm:pt modelId="{E21CE474-24D0-49C8-BE9D-0F9311D9953F}" type="pres">
      <dgm:prSet presAssocID="{0C0301D9-B12C-4498-9821-46682CE35DD9}" presName="bgRect" presStyleLbl="bgShp" presStyleIdx="0" presStyleCnt="6"/>
      <dgm:spPr/>
    </dgm:pt>
    <dgm:pt modelId="{F6C876F3-F756-45C0-8C10-7463B311B0CE}" type="pres">
      <dgm:prSet presAssocID="{0C0301D9-B12C-4498-9821-46682CE35DD9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FF9E0F08-DB6A-48A9-843F-83CE11C12856}" type="pres">
      <dgm:prSet presAssocID="{0C0301D9-B12C-4498-9821-46682CE35DD9}" presName="spaceRect" presStyleCnt="0"/>
      <dgm:spPr/>
    </dgm:pt>
    <dgm:pt modelId="{55911523-5F83-4E5F-840F-3BB1B0016D9A}" type="pres">
      <dgm:prSet presAssocID="{0C0301D9-B12C-4498-9821-46682CE35DD9}" presName="parTx" presStyleLbl="revTx" presStyleIdx="0" presStyleCnt="6">
        <dgm:presLayoutVars>
          <dgm:chMax val="0"/>
          <dgm:chPref val="0"/>
        </dgm:presLayoutVars>
      </dgm:prSet>
      <dgm:spPr/>
    </dgm:pt>
    <dgm:pt modelId="{864E35C6-B599-42FD-AEF2-1FED4EE9D5B8}" type="pres">
      <dgm:prSet presAssocID="{116FAFAE-4488-4CF8-8AA8-C6204BFB95F0}" presName="sibTrans" presStyleCnt="0"/>
      <dgm:spPr/>
    </dgm:pt>
    <dgm:pt modelId="{F0DC5589-E0F5-4016-9634-1C3F3E83C1D1}" type="pres">
      <dgm:prSet presAssocID="{43226DFC-D312-4934-A48A-FCEF6CB89C19}" presName="compNode" presStyleCnt="0"/>
      <dgm:spPr/>
    </dgm:pt>
    <dgm:pt modelId="{ADEF97B7-F441-4CC0-9D3D-7B591A3BA005}" type="pres">
      <dgm:prSet presAssocID="{43226DFC-D312-4934-A48A-FCEF6CB89C19}" presName="bgRect" presStyleLbl="bgShp" presStyleIdx="1" presStyleCnt="6"/>
      <dgm:spPr/>
    </dgm:pt>
    <dgm:pt modelId="{B59D7F02-1D3D-40CA-8619-E3B65EC42812}" type="pres">
      <dgm:prSet presAssocID="{43226DFC-D312-4934-A48A-FCEF6CB89C19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B8D20C4B-ECE6-4685-947A-5B48BA24BBFA}" type="pres">
      <dgm:prSet presAssocID="{43226DFC-D312-4934-A48A-FCEF6CB89C19}" presName="spaceRect" presStyleCnt="0"/>
      <dgm:spPr/>
    </dgm:pt>
    <dgm:pt modelId="{B3274A6F-8A86-498A-BF7D-559A3FC94329}" type="pres">
      <dgm:prSet presAssocID="{43226DFC-D312-4934-A48A-FCEF6CB89C19}" presName="parTx" presStyleLbl="revTx" presStyleIdx="1" presStyleCnt="6">
        <dgm:presLayoutVars>
          <dgm:chMax val="0"/>
          <dgm:chPref val="0"/>
        </dgm:presLayoutVars>
      </dgm:prSet>
      <dgm:spPr/>
    </dgm:pt>
    <dgm:pt modelId="{F3032076-C4D2-4D76-9F3B-0574BE023C03}" type="pres">
      <dgm:prSet presAssocID="{AA98F823-28AF-4EC5-91E3-1F5E3747B806}" presName="sibTrans" presStyleCnt="0"/>
      <dgm:spPr/>
    </dgm:pt>
    <dgm:pt modelId="{396DEBFB-EA53-4F10-A1D0-A4195DAA02B2}" type="pres">
      <dgm:prSet presAssocID="{E6E2B5C3-DD99-499F-8501-39A2AFC7A7C4}" presName="compNode" presStyleCnt="0"/>
      <dgm:spPr/>
    </dgm:pt>
    <dgm:pt modelId="{ADB246A1-8173-40C8-9884-B5D287F29553}" type="pres">
      <dgm:prSet presAssocID="{E6E2B5C3-DD99-499F-8501-39A2AFC7A7C4}" presName="bgRect" presStyleLbl="bgShp" presStyleIdx="2" presStyleCnt="6"/>
      <dgm:spPr/>
    </dgm:pt>
    <dgm:pt modelId="{F2A4BDE7-4857-4082-B619-57AA02C0B29C}" type="pres">
      <dgm:prSet presAssocID="{E6E2B5C3-DD99-499F-8501-39A2AFC7A7C4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1C302A72-1982-42EE-8AFE-39C05E8A085E}" type="pres">
      <dgm:prSet presAssocID="{E6E2B5C3-DD99-499F-8501-39A2AFC7A7C4}" presName="spaceRect" presStyleCnt="0"/>
      <dgm:spPr/>
    </dgm:pt>
    <dgm:pt modelId="{A0E8FD28-C24C-4267-A851-F0671D674D80}" type="pres">
      <dgm:prSet presAssocID="{E6E2B5C3-DD99-499F-8501-39A2AFC7A7C4}" presName="parTx" presStyleLbl="revTx" presStyleIdx="2" presStyleCnt="6">
        <dgm:presLayoutVars>
          <dgm:chMax val="0"/>
          <dgm:chPref val="0"/>
        </dgm:presLayoutVars>
      </dgm:prSet>
      <dgm:spPr/>
    </dgm:pt>
    <dgm:pt modelId="{BDCEBD6D-10BE-4E4E-813C-9CBDAF9C0AA2}" type="pres">
      <dgm:prSet presAssocID="{42853E46-FD8D-4CB6-9AD2-593A6D43FDDE}" presName="sibTrans" presStyleCnt="0"/>
      <dgm:spPr/>
    </dgm:pt>
    <dgm:pt modelId="{62ABFB38-D235-4389-8B7A-9A9C2ABB8F8E}" type="pres">
      <dgm:prSet presAssocID="{D42F275E-B8CE-4E23-9003-4F5129777F90}" presName="compNode" presStyleCnt="0"/>
      <dgm:spPr/>
    </dgm:pt>
    <dgm:pt modelId="{96B7946C-2F32-434A-80AC-758C86DB5090}" type="pres">
      <dgm:prSet presAssocID="{D42F275E-B8CE-4E23-9003-4F5129777F90}" presName="bgRect" presStyleLbl="bgShp" presStyleIdx="3" presStyleCnt="6"/>
      <dgm:spPr/>
    </dgm:pt>
    <dgm:pt modelId="{D63066EB-6680-4F2B-8453-B69876364EB5}" type="pres">
      <dgm:prSet presAssocID="{D42F275E-B8CE-4E23-9003-4F5129777F90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uzzle pieces with solid fill"/>
        </a:ext>
      </dgm:extLst>
    </dgm:pt>
    <dgm:pt modelId="{002D9D8F-FD80-4EF6-A110-4D6DC5262692}" type="pres">
      <dgm:prSet presAssocID="{D42F275E-B8CE-4E23-9003-4F5129777F90}" presName="spaceRect" presStyleCnt="0"/>
      <dgm:spPr/>
    </dgm:pt>
    <dgm:pt modelId="{98569DD7-B431-449D-AC75-A50542C2A958}" type="pres">
      <dgm:prSet presAssocID="{D42F275E-B8CE-4E23-9003-4F5129777F90}" presName="parTx" presStyleLbl="revTx" presStyleIdx="3" presStyleCnt="6">
        <dgm:presLayoutVars>
          <dgm:chMax val="0"/>
          <dgm:chPref val="0"/>
        </dgm:presLayoutVars>
      </dgm:prSet>
      <dgm:spPr/>
    </dgm:pt>
    <dgm:pt modelId="{B25422CC-B752-46BB-BB34-990291FD97DC}" type="pres">
      <dgm:prSet presAssocID="{17351DE0-6C46-4605-8AA7-412AC5A94765}" presName="sibTrans" presStyleCnt="0"/>
      <dgm:spPr/>
    </dgm:pt>
    <dgm:pt modelId="{EFF106C4-E9FB-4E17-B17C-00C2CA6A0465}" type="pres">
      <dgm:prSet presAssocID="{37EE14EA-6E35-43C9-8218-E29602366E37}" presName="compNode" presStyleCnt="0"/>
      <dgm:spPr/>
    </dgm:pt>
    <dgm:pt modelId="{AB7B6A64-33CE-4FC0-B813-526A7866F12F}" type="pres">
      <dgm:prSet presAssocID="{37EE14EA-6E35-43C9-8218-E29602366E37}" presName="bgRect" presStyleLbl="bgShp" presStyleIdx="4" presStyleCnt="6"/>
      <dgm:spPr/>
    </dgm:pt>
    <dgm:pt modelId="{F6B509FD-693F-48A1-B798-F51F022F6822}" type="pres">
      <dgm:prSet presAssocID="{37EE14EA-6E35-43C9-8218-E29602366E37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7A69684C-7371-4224-A35A-AB64B1BDAEAC}" type="pres">
      <dgm:prSet presAssocID="{37EE14EA-6E35-43C9-8218-E29602366E37}" presName="spaceRect" presStyleCnt="0"/>
      <dgm:spPr/>
    </dgm:pt>
    <dgm:pt modelId="{C58FFF22-E86B-4006-A668-A6EF3BBA8CC4}" type="pres">
      <dgm:prSet presAssocID="{37EE14EA-6E35-43C9-8218-E29602366E37}" presName="parTx" presStyleLbl="revTx" presStyleIdx="4" presStyleCnt="6">
        <dgm:presLayoutVars>
          <dgm:chMax val="0"/>
          <dgm:chPref val="0"/>
        </dgm:presLayoutVars>
      </dgm:prSet>
      <dgm:spPr/>
    </dgm:pt>
    <dgm:pt modelId="{4183A717-9023-4033-988A-7C81A659C955}" type="pres">
      <dgm:prSet presAssocID="{D8C0186B-FEDE-40E8-813A-CEEADEB0D00F}" presName="sibTrans" presStyleCnt="0"/>
      <dgm:spPr/>
    </dgm:pt>
    <dgm:pt modelId="{4A09CD80-F2F1-49CB-AD1B-716DA14E65EA}" type="pres">
      <dgm:prSet presAssocID="{F13F5FCA-F1FC-4636-A575-6A94F99A2C52}" presName="compNode" presStyleCnt="0"/>
      <dgm:spPr/>
    </dgm:pt>
    <dgm:pt modelId="{ED70491A-4DC4-46E7-9862-67308D7B3AD5}" type="pres">
      <dgm:prSet presAssocID="{F13F5FCA-F1FC-4636-A575-6A94F99A2C52}" presName="bgRect" presStyleLbl="bgShp" presStyleIdx="5" presStyleCnt="6"/>
      <dgm:spPr/>
    </dgm:pt>
    <dgm:pt modelId="{D4323362-5D7E-4D07-9AB2-B159CC490CC9}" type="pres">
      <dgm:prSet presAssocID="{F13F5FCA-F1FC-4636-A575-6A94F99A2C5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2286A9CB-DC69-490C-A6EF-8A61C65EAF36}" type="pres">
      <dgm:prSet presAssocID="{F13F5FCA-F1FC-4636-A575-6A94F99A2C52}" presName="spaceRect" presStyleCnt="0"/>
      <dgm:spPr/>
    </dgm:pt>
    <dgm:pt modelId="{F851F120-C281-4275-91CB-5A5D7CF5A2CE}" type="pres">
      <dgm:prSet presAssocID="{F13F5FCA-F1FC-4636-A575-6A94F99A2C52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16E1A107-DD7D-45E7-A288-7EA1CFDDC2BF}" type="presOf" srcId="{D42F275E-B8CE-4E23-9003-4F5129777F90}" destId="{98569DD7-B431-449D-AC75-A50542C2A958}" srcOrd="0" destOrd="0" presId="urn:microsoft.com/office/officeart/2018/2/layout/IconVerticalSolidList"/>
    <dgm:cxn modelId="{3B49361A-7500-4968-B649-25361AD5A302}" type="presOf" srcId="{F13F5FCA-F1FC-4636-A575-6A94F99A2C52}" destId="{F851F120-C281-4275-91CB-5A5D7CF5A2CE}" srcOrd="0" destOrd="0" presId="urn:microsoft.com/office/officeart/2018/2/layout/IconVerticalSolidList"/>
    <dgm:cxn modelId="{8F8C5821-91AA-4243-8A3B-94488D3DAA19}" srcId="{ACB3B7B7-C094-48FE-A916-DE15B779FCF5}" destId="{D42F275E-B8CE-4E23-9003-4F5129777F90}" srcOrd="3" destOrd="0" parTransId="{B8E918D6-8BE7-4022-A3EC-97E8ECD99266}" sibTransId="{17351DE0-6C46-4605-8AA7-412AC5A94765}"/>
    <dgm:cxn modelId="{AA15FC3E-5C03-4FB8-89EC-B1E32A5CAA70}" type="presOf" srcId="{ACB3B7B7-C094-48FE-A916-DE15B779FCF5}" destId="{ED008A04-DEE3-469E-9FA1-318EA0273D5B}" srcOrd="0" destOrd="0" presId="urn:microsoft.com/office/officeart/2018/2/layout/IconVerticalSolidList"/>
    <dgm:cxn modelId="{732CD747-C11B-4CD7-A129-3896F3E5D019}" srcId="{ACB3B7B7-C094-48FE-A916-DE15B779FCF5}" destId="{F13F5FCA-F1FC-4636-A575-6A94F99A2C52}" srcOrd="5" destOrd="0" parTransId="{033892A6-FB65-4D87-AD74-37CB6D68346F}" sibTransId="{EFBF1DBD-6596-46B1-98C8-9EA4DF68C59F}"/>
    <dgm:cxn modelId="{45D9474F-FFBA-4B77-A379-2734EAEBB460}" type="presOf" srcId="{43226DFC-D312-4934-A48A-FCEF6CB89C19}" destId="{B3274A6F-8A86-498A-BF7D-559A3FC94329}" srcOrd="0" destOrd="0" presId="urn:microsoft.com/office/officeart/2018/2/layout/IconVerticalSolidList"/>
    <dgm:cxn modelId="{18E85C5A-3B9A-41CE-9B5D-CA01560ABE4A}" type="presOf" srcId="{E6E2B5C3-DD99-499F-8501-39A2AFC7A7C4}" destId="{A0E8FD28-C24C-4267-A851-F0671D674D80}" srcOrd="0" destOrd="0" presId="urn:microsoft.com/office/officeart/2018/2/layout/IconVerticalSolidList"/>
    <dgm:cxn modelId="{15ECC564-0843-477D-8369-94134A8BCED0}" type="presOf" srcId="{37EE14EA-6E35-43C9-8218-E29602366E37}" destId="{C58FFF22-E86B-4006-A668-A6EF3BBA8CC4}" srcOrd="0" destOrd="0" presId="urn:microsoft.com/office/officeart/2018/2/layout/IconVerticalSolidList"/>
    <dgm:cxn modelId="{20D872AE-F7D4-4020-B7C8-D4586B3A6D22}" srcId="{ACB3B7B7-C094-48FE-A916-DE15B779FCF5}" destId="{43226DFC-D312-4934-A48A-FCEF6CB89C19}" srcOrd="1" destOrd="0" parTransId="{6E628BE3-B82A-441C-85F2-0CB092A287C1}" sibTransId="{AA98F823-28AF-4EC5-91E3-1F5E3747B806}"/>
    <dgm:cxn modelId="{732298CE-BB59-4F94-9904-E00CBD49DFBC}" type="presOf" srcId="{0C0301D9-B12C-4498-9821-46682CE35DD9}" destId="{55911523-5F83-4E5F-840F-3BB1B0016D9A}" srcOrd="0" destOrd="0" presId="urn:microsoft.com/office/officeart/2018/2/layout/IconVerticalSolidList"/>
    <dgm:cxn modelId="{9EB407E4-067E-4F16-BE17-1E440CB40232}" srcId="{ACB3B7B7-C094-48FE-A916-DE15B779FCF5}" destId="{0C0301D9-B12C-4498-9821-46682CE35DD9}" srcOrd="0" destOrd="0" parTransId="{11BD893C-932C-47C1-9B68-BCFA42E2B486}" sibTransId="{116FAFAE-4488-4CF8-8AA8-C6204BFB95F0}"/>
    <dgm:cxn modelId="{1AEFECF1-F623-437E-8E8C-4412D4E564A6}" srcId="{ACB3B7B7-C094-48FE-A916-DE15B779FCF5}" destId="{37EE14EA-6E35-43C9-8218-E29602366E37}" srcOrd="4" destOrd="0" parTransId="{DE51E0A7-7203-4DDC-8A9E-E2B31DE5AB52}" sibTransId="{D8C0186B-FEDE-40E8-813A-CEEADEB0D00F}"/>
    <dgm:cxn modelId="{6BB919F9-EAEC-47D1-85D1-BCB45967B05E}" srcId="{ACB3B7B7-C094-48FE-A916-DE15B779FCF5}" destId="{E6E2B5C3-DD99-499F-8501-39A2AFC7A7C4}" srcOrd="2" destOrd="0" parTransId="{A3388BE1-AFAF-4BB3-A190-34A2CC7B6D9F}" sibTransId="{42853E46-FD8D-4CB6-9AD2-593A6D43FDDE}"/>
    <dgm:cxn modelId="{FCD08C10-6EE6-4011-9717-7B03BB4013CC}" type="presParOf" srcId="{ED008A04-DEE3-469E-9FA1-318EA0273D5B}" destId="{1F148DBA-B919-4DC2-96F5-9C0C7CFFF489}" srcOrd="0" destOrd="0" presId="urn:microsoft.com/office/officeart/2018/2/layout/IconVerticalSolidList"/>
    <dgm:cxn modelId="{889B233E-E983-41BD-827B-CCD67FF5B331}" type="presParOf" srcId="{1F148DBA-B919-4DC2-96F5-9C0C7CFFF489}" destId="{E21CE474-24D0-49C8-BE9D-0F9311D9953F}" srcOrd="0" destOrd="0" presId="urn:microsoft.com/office/officeart/2018/2/layout/IconVerticalSolidList"/>
    <dgm:cxn modelId="{588A98E3-8007-4D69-8649-42063A1CA1B2}" type="presParOf" srcId="{1F148DBA-B919-4DC2-96F5-9C0C7CFFF489}" destId="{F6C876F3-F756-45C0-8C10-7463B311B0CE}" srcOrd="1" destOrd="0" presId="urn:microsoft.com/office/officeart/2018/2/layout/IconVerticalSolidList"/>
    <dgm:cxn modelId="{DDBE73A1-EDA8-4A1B-92C4-447D0C5C778D}" type="presParOf" srcId="{1F148DBA-B919-4DC2-96F5-9C0C7CFFF489}" destId="{FF9E0F08-DB6A-48A9-843F-83CE11C12856}" srcOrd="2" destOrd="0" presId="urn:microsoft.com/office/officeart/2018/2/layout/IconVerticalSolidList"/>
    <dgm:cxn modelId="{AD7C9946-4748-4487-918B-66865231E0DE}" type="presParOf" srcId="{1F148DBA-B919-4DC2-96F5-9C0C7CFFF489}" destId="{55911523-5F83-4E5F-840F-3BB1B0016D9A}" srcOrd="3" destOrd="0" presId="urn:microsoft.com/office/officeart/2018/2/layout/IconVerticalSolidList"/>
    <dgm:cxn modelId="{DB1AF662-68C0-4D80-BAED-2F6DFEDC9E73}" type="presParOf" srcId="{ED008A04-DEE3-469E-9FA1-318EA0273D5B}" destId="{864E35C6-B599-42FD-AEF2-1FED4EE9D5B8}" srcOrd="1" destOrd="0" presId="urn:microsoft.com/office/officeart/2018/2/layout/IconVerticalSolidList"/>
    <dgm:cxn modelId="{D10B3687-E492-46D8-8F3B-304D4B1765C8}" type="presParOf" srcId="{ED008A04-DEE3-469E-9FA1-318EA0273D5B}" destId="{F0DC5589-E0F5-4016-9634-1C3F3E83C1D1}" srcOrd="2" destOrd="0" presId="urn:microsoft.com/office/officeart/2018/2/layout/IconVerticalSolidList"/>
    <dgm:cxn modelId="{610533CD-33C9-4ECE-B807-33AEA9661B9B}" type="presParOf" srcId="{F0DC5589-E0F5-4016-9634-1C3F3E83C1D1}" destId="{ADEF97B7-F441-4CC0-9D3D-7B591A3BA005}" srcOrd="0" destOrd="0" presId="urn:microsoft.com/office/officeart/2018/2/layout/IconVerticalSolidList"/>
    <dgm:cxn modelId="{F7B4B544-DC12-4104-92D6-643941DE7489}" type="presParOf" srcId="{F0DC5589-E0F5-4016-9634-1C3F3E83C1D1}" destId="{B59D7F02-1D3D-40CA-8619-E3B65EC42812}" srcOrd="1" destOrd="0" presId="urn:microsoft.com/office/officeart/2018/2/layout/IconVerticalSolidList"/>
    <dgm:cxn modelId="{0A1EF398-C9B3-44CF-865C-528B4DEC69AC}" type="presParOf" srcId="{F0DC5589-E0F5-4016-9634-1C3F3E83C1D1}" destId="{B8D20C4B-ECE6-4685-947A-5B48BA24BBFA}" srcOrd="2" destOrd="0" presId="urn:microsoft.com/office/officeart/2018/2/layout/IconVerticalSolidList"/>
    <dgm:cxn modelId="{C27623FF-D5AB-48D5-8C15-77D431FBBE1E}" type="presParOf" srcId="{F0DC5589-E0F5-4016-9634-1C3F3E83C1D1}" destId="{B3274A6F-8A86-498A-BF7D-559A3FC94329}" srcOrd="3" destOrd="0" presId="urn:microsoft.com/office/officeart/2018/2/layout/IconVerticalSolidList"/>
    <dgm:cxn modelId="{7CCA28ED-770E-4DCE-A615-1D7DFF737339}" type="presParOf" srcId="{ED008A04-DEE3-469E-9FA1-318EA0273D5B}" destId="{F3032076-C4D2-4D76-9F3B-0574BE023C03}" srcOrd="3" destOrd="0" presId="urn:microsoft.com/office/officeart/2018/2/layout/IconVerticalSolidList"/>
    <dgm:cxn modelId="{6B19C5C8-0F70-4E7C-9EFC-AA883637E131}" type="presParOf" srcId="{ED008A04-DEE3-469E-9FA1-318EA0273D5B}" destId="{396DEBFB-EA53-4F10-A1D0-A4195DAA02B2}" srcOrd="4" destOrd="0" presId="urn:microsoft.com/office/officeart/2018/2/layout/IconVerticalSolidList"/>
    <dgm:cxn modelId="{20AFB1CF-4FA9-4BA5-9933-D33B4F6500B4}" type="presParOf" srcId="{396DEBFB-EA53-4F10-A1D0-A4195DAA02B2}" destId="{ADB246A1-8173-40C8-9884-B5D287F29553}" srcOrd="0" destOrd="0" presId="urn:microsoft.com/office/officeart/2018/2/layout/IconVerticalSolidList"/>
    <dgm:cxn modelId="{D9F9EECA-868A-4830-BA6A-9D49ED2FFEE2}" type="presParOf" srcId="{396DEBFB-EA53-4F10-A1D0-A4195DAA02B2}" destId="{F2A4BDE7-4857-4082-B619-57AA02C0B29C}" srcOrd="1" destOrd="0" presId="urn:microsoft.com/office/officeart/2018/2/layout/IconVerticalSolidList"/>
    <dgm:cxn modelId="{DB7E75B2-B310-473B-A157-A9CE2F43B307}" type="presParOf" srcId="{396DEBFB-EA53-4F10-A1D0-A4195DAA02B2}" destId="{1C302A72-1982-42EE-8AFE-39C05E8A085E}" srcOrd="2" destOrd="0" presId="urn:microsoft.com/office/officeart/2018/2/layout/IconVerticalSolidList"/>
    <dgm:cxn modelId="{82C2F4F9-FA10-4A68-8451-683F259BF689}" type="presParOf" srcId="{396DEBFB-EA53-4F10-A1D0-A4195DAA02B2}" destId="{A0E8FD28-C24C-4267-A851-F0671D674D80}" srcOrd="3" destOrd="0" presId="urn:microsoft.com/office/officeart/2018/2/layout/IconVerticalSolidList"/>
    <dgm:cxn modelId="{9F6E3130-C288-41A7-A354-DBE78A543AC3}" type="presParOf" srcId="{ED008A04-DEE3-469E-9FA1-318EA0273D5B}" destId="{BDCEBD6D-10BE-4E4E-813C-9CBDAF9C0AA2}" srcOrd="5" destOrd="0" presId="urn:microsoft.com/office/officeart/2018/2/layout/IconVerticalSolidList"/>
    <dgm:cxn modelId="{CBE0857E-C25C-4A25-B903-B10E959B46AC}" type="presParOf" srcId="{ED008A04-DEE3-469E-9FA1-318EA0273D5B}" destId="{62ABFB38-D235-4389-8B7A-9A9C2ABB8F8E}" srcOrd="6" destOrd="0" presId="urn:microsoft.com/office/officeart/2018/2/layout/IconVerticalSolidList"/>
    <dgm:cxn modelId="{D5F56D41-FA9D-4E8F-BCEA-0E06A008D6AC}" type="presParOf" srcId="{62ABFB38-D235-4389-8B7A-9A9C2ABB8F8E}" destId="{96B7946C-2F32-434A-80AC-758C86DB5090}" srcOrd="0" destOrd="0" presId="urn:microsoft.com/office/officeart/2018/2/layout/IconVerticalSolidList"/>
    <dgm:cxn modelId="{E7E08604-E38C-4B05-A58A-2A74F5C320B2}" type="presParOf" srcId="{62ABFB38-D235-4389-8B7A-9A9C2ABB8F8E}" destId="{D63066EB-6680-4F2B-8453-B69876364EB5}" srcOrd="1" destOrd="0" presId="urn:microsoft.com/office/officeart/2018/2/layout/IconVerticalSolidList"/>
    <dgm:cxn modelId="{5870CE6A-6AFB-4078-A2FC-D1B215FBBA94}" type="presParOf" srcId="{62ABFB38-D235-4389-8B7A-9A9C2ABB8F8E}" destId="{002D9D8F-FD80-4EF6-A110-4D6DC5262692}" srcOrd="2" destOrd="0" presId="urn:microsoft.com/office/officeart/2018/2/layout/IconVerticalSolidList"/>
    <dgm:cxn modelId="{EBED4E7D-8FCA-48B7-843D-A4EAFBE86A4C}" type="presParOf" srcId="{62ABFB38-D235-4389-8B7A-9A9C2ABB8F8E}" destId="{98569DD7-B431-449D-AC75-A50542C2A958}" srcOrd="3" destOrd="0" presId="urn:microsoft.com/office/officeart/2018/2/layout/IconVerticalSolidList"/>
    <dgm:cxn modelId="{776FBF22-41B0-4A2C-9E9E-E40F3ED0F94A}" type="presParOf" srcId="{ED008A04-DEE3-469E-9FA1-318EA0273D5B}" destId="{B25422CC-B752-46BB-BB34-990291FD97DC}" srcOrd="7" destOrd="0" presId="urn:microsoft.com/office/officeart/2018/2/layout/IconVerticalSolidList"/>
    <dgm:cxn modelId="{872CF595-920E-4267-8BDB-9CE657894B80}" type="presParOf" srcId="{ED008A04-DEE3-469E-9FA1-318EA0273D5B}" destId="{EFF106C4-E9FB-4E17-B17C-00C2CA6A0465}" srcOrd="8" destOrd="0" presId="urn:microsoft.com/office/officeart/2018/2/layout/IconVerticalSolidList"/>
    <dgm:cxn modelId="{59FEBCB4-4219-409D-A2F8-CD6CCC9E2D8E}" type="presParOf" srcId="{EFF106C4-E9FB-4E17-B17C-00C2CA6A0465}" destId="{AB7B6A64-33CE-4FC0-B813-526A7866F12F}" srcOrd="0" destOrd="0" presId="urn:microsoft.com/office/officeart/2018/2/layout/IconVerticalSolidList"/>
    <dgm:cxn modelId="{9F73E129-A924-4237-B9B4-60982CAA73D8}" type="presParOf" srcId="{EFF106C4-E9FB-4E17-B17C-00C2CA6A0465}" destId="{F6B509FD-693F-48A1-B798-F51F022F6822}" srcOrd="1" destOrd="0" presId="urn:microsoft.com/office/officeart/2018/2/layout/IconVerticalSolidList"/>
    <dgm:cxn modelId="{2C6268AB-A17B-41D6-A42C-07794964024E}" type="presParOf" srcId="{EFF106C4-E9FB-4E17-B17C-00C2CA6A0465}" destId="{7A69684C-7371-4224-A35A-AB64B1BDAEAC}" srcOrd="2" destOrd="0" presId="urn:microsoft.com/office/officeart/2018/2/layout/IconVerticalSolidList"/>
    <dgm:cxn modelId="{1F99667F-F7C0-46F6-92A5-860D0A4BF302}" type="presParOf" srcId="{EFF106C4-E9FB-4E17-B17C-00C2CA6A0465}" destId="{C58FFF22-E86B-4006-A668-A6EF3BBA8CC4}" srcOrd="3" destOrd="0" presId="urn:microsoft.com/office/officeart/2018/2/layout/IconVerticalSolidList"/>
    <dgm:cxn modelId="{3333C531-07BF-44EE-A676-70CD9B8B76D5}" type="presParOf" srcId="{ED008A04-DEE3-469E-9FA1-318EA0273D5B}" destId="{4183A717-9023-4033-988A-7C81A659C955}" srcOrd="9" destOrd="0" presId="urn:microsoft.com/office/officeart/2018/2/layout/IconVerticalSolidList"/>
    <dgm:cxn modelId="{597A3B19-D7F1-46A4-909D-018E3B801336}" type="presParOf" srcId="{ED008A04-DEE3-469E-9FA1-318EA0273D5B}" destId="{4A09CD80-F2F1-49CB-AD1B-716DA14E65EA}" srcOrd="10" destOrd="0" presId="urn:microsoft.com/office/officeart/2018/2/layout/IconVerticalSolidList"/>
    <dgm:cxn modelId="{77C410CE-6D25-4EC1-84F0-AF96967B599A}" type="presParOf" srcId="{4A09CD80-F2F1-49CB-AD1B-716DA14E65EA}" destId="{ED70491A-4DC4-46E7-9862-67308D7B3AD5}" srcOrd="0" destOrd="0" presId="urn:microsoft.com/office/officeart/2018/2/layout/IconVerticalSolidList"/>
    <dgm:cxn modelId="{EA396877-74EF-40F6-9E69-D04DA6964A1C}" type="presParOf" srcId="{4A09CD80-F2F1-49CB-AD1B-716DA14E65EA}" destId="{D4323362-5D7E-4D07-9AB2-B159CC490CC9}" srcOrd="1" destOrd="0" presId="urn:microsoft.com/office/officeart/2018/2/layout/IconVerticalSolidList"/>
    <dgm:cxn modelId="{827CB415-69F4-42B5-AA1C-C53CD31185BB}" type="presParOf" srcId="{4A09CD80-F2F1-49CB-AD1B-716DA14E65EA}" destId="{2286A9CB-DC69-490C-A6EF-8A61C65EAF36}" srcOrd="2" destOrd="0" presId="urn:microsoft.com/office/officeart/2018/2/layout/IconVerticalSolidList"/>
    <dgm:cxn modelId="{F06A3A82-E728-4036-8395-067FB6918B19}" type="presParOf" srcId="{4A09CD80-F2F1-49CB-AD1B-716DA14E65EA}" destId="{F851F120-C281-4275-91CB-5A5D7CF5A2C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5B308B-49F3-417E-B681-19DB5B89441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CF90E68-9565-4ED5-892C-A71C39E63BA0}">
      <dgm:prSet/>
      <dgm:spPr/>
      <dgm:t>
        <a:bodyPr/>
        <a:lstStyle/>
        <a:p>
          <a:r>
            <a:rPr lang="en-GB" dirty="0">
              <a:latin typeface="Avenir Next LT Pro"/>
              <a:cs typeface="Times New Roman"/>
            </a:rPr>
            <a:t>What are the characteristics of students who suffer from second/foreign language speaking anxiety?  </a:t>
          </a:r>
          <a:endParaRPr lang="en-US" dirty="0">
            <a:latin typeface="Avenir Next LT Pro"/>
            <a:cs typeface="Times New Roman"/>
          </a:endParaRPr>
        </a:p>
      </dgm:t>
    </dgm:pt>
    <dgm:pt modelId="{49465F0D-65FC-4A77-AB91-AD95006CA3D7}" type="parTrans" cxnId="{C97A60C4-4E64-4E60-8686-5D31B51FE5EA}">
      <dgm:prSet/>
      <dgm:spPr/>
      <dgm:t>
        <a:bodyPr/>
        <a:lstStyle/>
        <a:p>
          <a:endParaRPr lang="en-US"/>
        </a:p>
      </dgm:t>
    </dgm:pt>
    <dgm:pt modelId="{705E948C-B5A8-4A7D-A591-D532113C7F86}" type="sibTrans" cxnId="{C97A60C4-4E64-4E60-8686-5D31B51FE5EA}">
      <dgm:prSet/>
      <dgm:spPr/>
      <dgm:t>
        <a:bodyPr/>
        <a:lstStyle/>
        <a:p>
          <a:endParaRPr lang="en-US"/>
        </a:p>
      </dgm:t>
    </dgm:pt>
    <dgm:pt modelId="{7C01AD26-DBEA-4EF0-87E1-7B9C7C9BA68C}">
      <dgm:prSet/>
      <dgm:spPr/>
      <dgm:t>
        <a:bodyPr/>
        <a:lstStyle/>
        <a:p>
          <a:r>
            <a:rPr lang="en-GB" dirty="0">
              <a:latin typeface="Avenir Next LT Pro"/>
              <a:cs typeface="Times New Roman"/>
            </a:rPr>
            <a:t>What are the sources of second/foreign language speaking anxiety?  </a:t>
          </a:r>
          <a:endParaRPr lang="en-US" dirty="0">
            <a:latin typeface="Avenir Next LT Pro"/>
            <a:cs typeface="Times New Roman"/>
          </a:endParaRPr>
        </a:p>
      </dgm:t>
    </dgm:pt>
    <dgm:pt modelId="{E760E7C5-3860-4C0C-BA0D-1ED419157A74}" type="parTrans" cxnId="{D5C1BA54-29D5-4DE7-AEB0-1A06C6DD7D99}">
      <dgm:prSet/>
      <dgm:spPr/>
      <dgm:t>
        <a:bodyPr/>
        <a:lstStyle/>
        <a:p>
          <a:endParaRPr lang="en-US"/>
        </a:p>
      </dgm:t>
    </dgm:pt>
    <dgm:pt modelId="{28CA0EE4-BFB1-4268-9FD5-48D53651825B}" type="sibTrans" cxnId="{D5C1BA54-29D5-4DE7-AEB0-1A06C6DD7D99}">
      <dgm:prSet/>
      <dgm:spPr/>
      <dgm:t>
        <a:bodyPr/>
        <a:lstStyle/>
        <a:p>
          <a:endParaRPr lang="en-US"/>
        </a:p>
      </dgm:t>
    </dgm:pt>
    <dgm:pt modelId="{8FC05300-6BA9-45E3-89BB-C2427F774462}">
      <dgm:prSet/>
      <dgm:spPr/>
      <dgm:t>
        <a:bodyPr/>
        <a:lstStyle/>
        <a:p>
          <a:r>
            <a:rPr lang="en-GB" dirty="0">
              <a:latin typeface="Avenir Next LT Pro"/>
              <a:cs typeface="Times New Roman"/>
            </a:rPr>
            <a:t>Which strategies can be used to successfully cope with adult learners’ foreign language speaking anxiety?</a:t>
          </a:r>
          <a:r>
            <a:rPr lang="en-GB" dirty="0">
              <a:latin typeface="Times New Roman"/>
              <a:cs typeface="Times New Roman"/>
            </a:rPr>
            <a:t>  </a:t>
          </a:r>
          <a:endParaRPr lang="en-US" dirty="0">
            <a:latin typeface="Times New Roman"/>
            <a:cs typeface="Times New Roman"/>
          </a:endParaRPr>
        </a:p>
      </dgm:t>
    </dgm:pt>
    <dgm:pt modelId="{421AA68E-F6E4-4971-92AD-3787A3E915F7}" type="parTrans" cxnId="{4E91CB02-9979-4C47-A561-86B4421E8026}">
      <dgm:prSet/>
      <dgm:spPr/>
      <dgm:t>
        <a:bodyPr/>
        <a:lstStyle/>
        <a:p>
          <a:endParaRPr lang="en-US"/>
        </a:p>
      </dgm:t>
    </dgm:pt>
    <dgm:pt modelId="{4C29B38A-E51D-41D6-AFD7-3913EDC8C8AB}" type="sibTrans" cxnId="{4E91CB02-9979-4C47-A561-86B4421E8026}">
      <dgm:prSet/>
      <dgm:spPr/>
      <dgm:t>
        <a:bodyPr/>
        <a:lstStyle/>
        <a:p>
          <a:endParaRPr lang="en-US"/>
        </a:p>
      </dgm:t>
    </dgm:pt>
    <dgm:pt modelId="{07567829-5010-423E-93CA-7DFC59BEE5CF}" type="pres">
      <dgm:prSet presAssocID="{AF5B308B-49F3-417E-B681-19DB5B894418}" presName="root" presStyleCnt="0">
        <dgm:presLayoutVars>
          <dgm:dir/>
          <dgm:resizeHandles val="exact"/>
        </dgm:presLayoutVars>
      </dgm:prSet>
      <dgm:spPr/>
    </dgm:pt>
    <dgm:pt modelId="{9BD41B73-6757-4042-AFFE-18851E0D16EE}" type="pres">
      <dgm:prSet presAssocID="{1CF90E68-9565-4ED5-892C-A71C39E63BA0}" presName="compNode" presStyleCnt="0"/>
      <dgm:spPr/>
    </dgm:pt>
    <dgm:pt modelId="{86759411-0B0A-4628-9288-B6B81507E51C}" type="pres">
      <dgm:prSet presAssocID="{1CF90E68-9565-4ED5-892C-A71C39E63BA0}" presName="bgRect" presStyleLbl="bgShp" presStyleIdx="0" presStyleCnt="3"/>
      <dgm:spPr/>
    </dgm:pt>
    <dgm:pt modelId="{46E8BD80-B4E0-460B-BC3D-9DB05BABD0C3}" type="pres">
      <dgm:prSet presAssocID="{1CF90E68-9565-4ED5-892C-A71C39E63BA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04850C1C-35C8-45E1-A245-09A2D65565C9}" type="pres">
      <dgm:prSet presAssocID="{1CF90E68-9565-4ED5-892C-A71C39E63BA0}" presName="spaceRect" presStyleCnt="0"/>
      <dgm:spPr/>
    </dgm:pt>
    <dgm:pt modelId="{1D5649EF-B675-4105-A273-45558495230D}" type="pres">
      <dgm:prSet presAssocID="{1CF90E68-9565-4ED5-892C-A71C39E63BA0}" presName="parTx" presStyleLbl="revTx" presStyleIdx="0" presStyleCnt="3">
        <dgm:presLayoutVars>
          <dgm:chMax val="0"/>
          <dgm:chPref val="0"/>
        </dgm:presLayoutVars>
      </dgm:prSet>
      <dgm:spPr/>
    </dgm:pt>
    <dgm:pt modelId="{C37E7774-D740-4ED2-A71F-035077EDA4FB}" type="pres">
      <dgm:prSet presAssocID="{705E948C-B5A8-4A7D-A591-D532113C7F86}" presName="sibTrans" presStyleCnt="0"/>
      <dgm:spPr/>
    </dgm:pt>
    <dgm:pt modelId="{B7D05055-FA6C-4B1F-9E6B-FB2573D195C3}" type="pres">
      <dgm:prSet presAssocID="{7C01AD26-DBEA-4EF0-87E1-7B9C7C9BA68C}" presName="compNode" presStyleCnt="0"/>
      <dgm:spPr/>
    </dgm:pt>
    <dgm:pt modelId="{0195647D-015B-491A-A6F3-664541ADAC78}" type="pres">
      <dgm:prSet presAssocID="{7C01AD26-DBEA-4EF0-87E1-7B9C7C9BA68C}" presName="bgRect" presStyleLbl="bgShp" presStyleIdx="1" presStyleCnt="3"/>
      <dgm:spPr/>
    </dgm:pt>
    <dgm:pt modelId="{AA924463-0A3F-43A2-A579-2E3883FCB5D7}" type="pres">
      <dgm:prSet presAssocID="{7C01AD26-DBEA-4EF0-87E1-7B9C7C9BA68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 with solid fill"/>
        </a:ext>
      </dgm:extLst>
    </dgm:pt>
    <dgm:pt modelId="{3EF6A031-9819-4183-95D4-897709896B8F}" type="pres">
      <dgm:prSet presAssocID="{7C01AD26-DBEA-4EF0-87E1-7B9C7C9BA68C}" presName="spaceRect" presStyleCnt="0"/>
      <dgm:spPr/>
    </dgm:pt>
    <dgm:pt modelId="{0D2BC467-5D3C-4D06-889D-E2396EA44CF2}" type="pres">
      <dgm:prSet presAssocID="{7C01AD26-DBEA-4EF0-87E1-7B9C7C9BA68C}" presName="parTx" presStyleLbl="revTx" presStyleIdx="1" presStyleCnt="3">
        <dgm:presLayoutVars>
          <dgm:chMax val="0"/>
          <dgm:chPref val="0"/>
        </dgm:presLayoutVars>
      </dgm:prSet>
      <dgm:spPr/>
    </dgm:pt>
    <dgm:pt modelId="{5C79F6CF-49F8-41F2-A96F-0C3A85F7C0E4}" type="pres">
      <dgm:prSet presAssocID="{28CA0EE4-BFB1-4268-9FD5-48D53651825B}" presName="sibTrans" presStyleCnt="0"/>
      <dgm:spPr/>
    </dgm:pt>
    <dgm:pt modelId="{A174D358-0ADF-4405-AC30-8EE1B4D0E75E}" type="pres">
      <dgm:prSet presAssocID="{8FC05300-6BA9-45E3-89BB-C2427F774462}" presName="compNode" presStyleCnt="0"/>
      <dgm:spPr/>
    </dgm:pt>
    <dgm:pt modelId="{54F2E993-CB03-4635-9F81-2E7545EB08BA}" type="pres">
      <dgm:prSet presAssocID="{8FC05300-6BA9-45E3-89BB-C2427F774462}" presName="bgRect" presStyleLbl="bgShp" presStyleIdx="2" presStyleCnt="3"/>
      <dgm:spPr/>
    </dgm:pt>
    <dgm:pt modelId="{F8F79A78-D443-4912-94BE-E3063113453B}" type="pres">
      <dgm:prSet presAssocID="{8FC05300-6BA9-45E3-89BB-C2427F77446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spiration with solid fill"/>
        </a:ext>
      </dgm:extLst>
    </dgm:pt>
    <dgm:pt modelId="{60AD8E40-134E-466E-96C8-5247C653D1EE}" type="pres">
      <dgm:prSet presAssocID="{8FC05300-6BA9-45E3-89BB-C2427F774462}" presName="spaceRect" presStyleCnt="0"/>
      <dgm:spPr/>
    </dgm:pt>
    <dgm:pt modelId="{2D02EEA3-02CA-4399-9595-A8ECB2673D1A}" type="pres">
      <dgm:prSet presAssocID="{8FC05300-6BA9-45E3-89BB-C2427F77446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E91CB02-9979-4C47-A561-86B4421E8026}" srcId="{AF5B308B-49F3-417E-B681-19DB5B894418}" destId="{8FC05300-6BA9-45E3-89BB-C2427F774462}" srcOrd="2" destOrd="0" parTransId="{421AA68E-F6E4-4971-92AD-3787A3E915F7}" sibTransId="{4C29B38A-E51D-41D6-AFD7-3913EDC8C8AB}"/>
    <dgm:cxn modelId="{5199CE06-6324-43D5-BA8A-FD06DD9CCA5F}" type="presOf" srcId="{1CF90E68-9565-4ED5-892C-A71C39E63BA0}" destId="{1D5649EF-B675-4105-A273-45558495230D}" srcOrd="0" destOrd="0" presId="urn:microsoft.com/office/officeart/2018/2/layout/IconVerticalSolidList"/>
    <dgm:cxn modelId="{D5C1BA54-29D5-4DE7-AEB0-1A06C6DD7D99}" srcId="{AF5B308B-49F3-417E-B681-19DB5B894418}" destId="{7C01AD26-DBEA-4EF0-87E1-7B9C7C9BA68C}" srcOrd="1" destOrd="0" parTransId="{E760E7C5-3860-4C0C-BA0D-1ED419157A74}" sibTransId="{28CA0EE4-BFB1-4268-9FD5-48D53651825B}"/>
    <dgm:cxn modelId="{6C998F66-F2FA-42FE-87DE-D285D0D5C100}" type="presOf" srcId="{8FC05300-6BA9-45E3-89BB-C2427F774462}" destId="{2D02EEA3-02CA-4399-9595-A8ECB2673D1A}" srcOrd="0" destOrd="0" presId="urn:microsoft.com/office/officeart/2018/2/layout/IconVerticalSolidList"/>
    <dgm:cxn modelId="{D7F29B76-EBDF-45F1-8D8C-D1C614CDC124}" type="presOf" srcId="{AF5B308B-49F3-417E-B681-19DB5B894418}" destId="{07567829-5010-423E-93CA-7DFC59BEE5CF}" srcOrd="0" destOrd="0" presId="urn:microsoft.com/office/officeart/2018/2/layout/IconVerticalSolidList"/>
    <dgm:cxn modelId="{B4CB55B6-94A7-42B2-94AE-0A5F4625216F}" type="presOf" srcId="{7C01AD26-DBEA-4EF0-87E1-7B9C7C9BA68C}" destId="{0D2BC467-5D3C-4D06-889D-E2396EA44CF2}" srcOrd="0" destOrd="0" presId="urn:microsoft.com/office/officeart/2018/2/layout/IconVerticalSolidList"/>
    <dgm:cxn modelId="{C97A60C4-4E64-4E60-8686-5D31B51FE5EA}" srcId="{AF5B308B-49F3-417E-B681-19DB5B894418}" destId="{1CF90E68-9565-4ED5-892C-A71C39E63BA0}" srcOrd="0" destOrd="0" parTransId="{49465F0D-65FC-4A77-AB91-AD95006CA3D7}" sibTransId="{705E948C-B5A8-4A7D-A591-D532113C7F86}"/>
    <dgm:cxn modelId="{3F0CD6FC-930B-4C28-BB4E-0AFA025C2698}" type="presParOf" srcId="{07567829-5010-423E-93CA-7DFC59BEE5CF}" destId="{9BD41B73-6757-4042-AFFE-18851E0D16EE}" srcOrd="0" destOrd="0" presId="urn:microsoft.com/office/officeart/2018/2/layout/IconVerticalSolidList"/>
    <dgm:cxn modelId="{7095311F-8D98-4443-83E3-2E8EE75F965F}" type="presParOf" srcId="{9BD41B73-6757-4042-AFFE-18851E0D16EE}" destId="{86759411-0B0A-4628-9288-B6B81507E51C}" srcOrd="0" destOrd="0" presId="urn:microsoft.com/office/officeart/2018/2/layout/IconVerticalSolidList"/>
    <dgm:cxn modelId="{46260E9A-A8F1-41AF-92A3-4D1DE96D54B5}" type="presParOf" srcId="{9BD41B73-6757-4042-AFFE-18851E0D16EE}" destId="{46E8BD80-B4E0-460B-BC3D-9DB05BABD0C3}" srcOrd="1" destOrd="0" presId="urn:microsoft.com/office/officeart/2018/2/layout/IconVerticalSolidList"/>
    <dgm:cxn modelId="{8D6489C3-896B-41FB-A5A5-3FD00974760C}" type="presParOf" srcId="{9BD41B73-6757-4042-AFFE-18851E0D16EE}" destId="{04850C1C-35C8-45E1-A245-09A2D65565C9}" srcOrd="2" destOrd="0" presId="urn:microsoft.com/office/officeart/2018/2/layout/IconVerticalSolidList"/>
    <dgm:cxn modelId="{0DF0B047-824E-4302-9B75-5E7A7536D6BA}" type="presParOf" srcId="{9BD41B73-6757-4042-AFFE-18851E0D16EE}" destId="{1D5649EF-B675-4105-A273-45558495230D}" srcOrd="3" destOrd="0" presId="urn:microsoft.com/office/officeart/2018/2/layout/IconVerticalSolidList"/>
    <dgm:cxn modelId="{2ABC06CF-AB0B-4A01-9994-9B7A1AAE3A08}" type="presParOf" srcId="{07567829-5010-423E-93CA-7DFC59BEE5CF}" destId="{C37E7774-D740-4ED2-A71F-035077EDA4FB}" srcOrd="1" destOrd="0" presId="urn:microsoft.com/office/officeart/2018/2/layout/IconVerticalSolidList"/>
    <dgm:cxn modelId="{65FC10D1-EEE3-4E62-9B53-6233263D9ADD}" type="presParOf" srcId="{07567829-5010-423E-93CA-7DFC59BEE5CF}" destId="{B7D05055-FA6C-4B1F-9E6B-FB2573D195C3}" srcOrd="2" destOrd="0" presId="urn:microsoft.com/office/officeart/2018/2/layout/IconVerticalSolidList"/>
    <dgm:cxn modelId="{062A6CA2-3D30-4DEB-91A3-A0A5CC8812D4}" type="presParOf" srcId="{B7D05055-FA6C-4B1F-9E6B-FB2573D195C3}" destId="{0195647D-015B-491A-A6F3-664541ADAC78}" srcOrd="0" destOrd="0" presId="urn:microsoft.com/office/officeart/2018/2/layout/IconVerticalSolidList"/>
    <dgm:cxn modelId="{5B6B5140-6944-4043-B3EA-032F2630C691}" type="presParOf" srcId="{B7D05055-FA6C-4B1F-9E6B-FB2573D195C3}" destId="{AA924463-0A3F-43A2-A579-2E3883FCB5D7}" srcOrd="1" destOrd="0" presId="urn:microsoft.com/office/officeart/2018/2/layout/IconVerticalSolidList"/>
    <dgm:cxn modelId="{2081121D-DC47-4E77-92CA-6F88E04867D1}" type="presParOf" srcId="{B7D05055-FA6C-4B1F-9E6B-FB2573D195C3}" destId="{3EF6A031-9819-4183-95D4-897709896B8F}" srcOrd="2" destOrd="0" presId="urn:microsoft.com/office/officeart/2018/2/layout/IconVerticalSolidList"/>
    <dgm:cxn modelId="{892A77CA-BF44-4E3E-AF89-450D3A69D6C7}" type="presParOf" srcId="{B7D05055-FA6C-4B1F-9E6B-FB2573D195C3}" destId="{0D2BC467-5D3C-4D06-889D-E2396EA44CF2}" srcOrd="3" destOrd="0" presId="urn:microsoft.com/office/officeart/2018/2/layout/IconVerticalSolidList"/>
    <dgm:cxn modelId="{5C91E5C5-CE69-43FF-98A5-92BA64E8973A}" type="presParOf" srcId="{07567829-5010-423E-93CA-7DFC59BEE5CF}" destId="{5C79F6CF-49F8-41F2-A96F-0C3A85F7C0E4}" srcOrd="3" destOrd="0" presId="urn:microsoft.com/office/officeart/2018/2/layout/IconVerticalSolidList"/>
    <dgm:cxn modelId="{4139DEB3-6A5F-42F5-9A70-88F5229FF3BB}" type="presParOf" srcId="{07567829-5010-423E-93CA-7DFC59BEE5CF}" destId="{A174D358-0ADF-4405-AC30-8EE1B4D0E75E}" srcOrd="4" destOrd="0" presId="urn:microsoft.com/office/officeart/2018/2/layout/IconVerticalSolidList"/>
    <dgm:cxn modelId="{7B12B9D5-E46A-4B26-9959-D108F4B3D442}" type="presParOf" srcId="{A174D358-0ADF-4405-AC30-8EE1B4D0E75E}" destId="{54F2E993-CB03-4635-9F81-2E7545EB08BA}" srcOrd="0" destOrd="0" presId="urn:microsoft.com/office/officeart/2018/2/layout/IconVerticalSolidList"/>
    <dgm:cxn modelId="{4546BBF1-3D78-4F0C-875B-BE20122C08AD}" type="presParOf" srcId="{A174D358-0ADF-4405-AC30-8EE1B4D0E75E}" destId="{F8F79A78-D443-4912-94BE-E3063113453B}" srcOrd="1" destOrd="0" presId="urn:microsoft.com/office/officeart/2018/2/layout/IconVerticalSolidList"/>
    <dgm:cxn modelId="{F23CA07D-612E-4F10-88F5-24C41338FD3B}" type="presParOf" srcId="{A174D358-0ADF-4405-AC30-8EE1B4D0E75E}" destId="{60AD8E40-134E-466E-96C8-5247C653D1EE}" srcOrd="2" destOrd="0" presId="urn:microsoft.com/office/officeart/2018/2/layout/IconVerticalSolidList"/>
    <dgm:cxn modelId="{EA734F89-6B38-49E4-A0BC-09A6F4DF430D}" type="presParOf" srcId="{A174D358-0ADF-4405-AC30-8EE1B4D0E75E}" destId="{2D02EEA3-02CA-4399-9595-A8ECB2673D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6C5801-9D40-4CFD-8FE0-EF5023F4BED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3F9B63E-E443-4C7A-B3ED-0325801B8E1F}">
      <dgm:prSet/>
      <dgm:spPr/>
      <dgm:t>
        <a:bodyPr/>
        <a:lstStyle/>
        <a:p>
          <a:r>
            <a:rPr lang="en-US" dirty="0">
              <a:latin typeface="Avenir Next LT Pro"/>
            </a:rPr>
            <a:t>Even though the evidence of speaking anxiety in adults was low, there is evidence of foreign language classroom anxiety.</a:t>
          </a:r>
        </a:p>
      </dgm:t>
    </dgm:pt>
    <dgm:pt modelId="{FB413CE5-1007-49B4-864B-4B43F06564F8}" type="parTrans" cxnId="{04F28DDA-D0F0-40CF-923F-6FE98CA36FA7}">
      <dgm:prSet/>
      <dgm:spPr/>
      <dgm:t>
        <a:bodyPr/>
        <a:lstStyle/>
        <a:p>
          <a:endParaRPr lang="en-US"/>
        </a:p>
      </dgm:t>
    </dgm:pt>
    <dgm:pt modelId="{CDC55B11-32BC-46E8-96C3-1793057756D7}" type="sibTrans" cxnId="{04F28DDA-D0F0-40CF-923F-6FE98CA36FA7}">
      <dgm:prSet/>
      <dgm:spPr/>
      <dgm:t>
        <a:bodyPr/>
        <a:lstStyle/>
        <a:p>
          <a:endParaRPr lang="en-US"/>
        </a:p>
      </dgm:t>
    </dgm:pt>
    <dgm:pt modelId="{D5057A4E-5BB9-4EE3-A550-3F3B1877229F}">
      <dgm:prSet/>
      <dgm:spPr/>
      <dgm:t>
        <a:bodyPr/>
        <a:lstStyle/>
        <a:p>
          <a:r>
            <a:rPr lang="en-US" dirty="0">
              <a:latin typeface="Avenir Next LT Pro"/>
            </a:rPr>
            <a:t>This study allowed the participants to voice their opinions and reflect on their learning experiences.</a:t>
          </a:r>
        </a:p>
      </dgm:t>
    </dgm:pt>
    <dgm:pt modelId="{646B3BB6-837B-49F8-81ED-C33FFE38117B}" type="parTrans" cxnId="{A478E004-70FD-41E7-8C17-4D29275AD269}">
      <dgm:prSet/>
      <dgm:spPr/>
      <dgm:t>
        <a:bodyPr/>
        <a:lstStyle/>
        <a:p>
          <a:endParaRPr lang="en-US"/>
        </a:p>
      </dgm:t>
    </dgm:pt>
    <dgm:pt modelId="{27157315-B5C4-4B79-83CC-0691C7BD2697}" type="sibTrans" cxnId="{A478E004-70FD-41E7-8C17-4D29275AD269}">
      <dgm:prSet/>
      <dgm:spPr/>
      <dgm:t>
        <a:bodyPr/>
        <a:lstStyle/>
        <a:p>
          <a:endParaRPr lang="en-US"/>
        </a:p>
      </dgm:t>
    </dgm:pt>
    <dgm:pt modelId="{CC3C69FD-8E9E-4CEA-9C9A-264401A62420}">
      <dgm:prSet/>
      <dgm:spPr/>
      <dgm:t>
        <a:bodyPr/>
        <a:lstStyle/>
        <a:p>
          <a:r>
            <a:rPr lang="en-US" dirty="0">
              <a:latin typeface="Avenir Next LT Pro"/>
            </a:rPr>
            <a:t>This study will serve as a foundation for further study into this area.</a:t>
          </a:r>
        </a:p>
      </dgm:t>
    </dgm:pt>
    <dgm:pt modelId="{21AC79B1-15C7-4A64-A6A8-5F16B2561F30}" type="parTrans" cxnId="{93F662A5-867C-406F-BC3D-96B612ACCB2A}">
      <dgm:prSet/>
      <dgm:spPr/>
      <dgm:t>
        <a:bodyPr/>
        <a:lstStyle/>
        <a:p>
          <a:endParaRPr lang="en-US"/>
        </a:p>
      </dgm:t>
    </dgm:pt>
    <dgm:pt modelId="{88EA0AEB-2631-458B-911A-8E0A3EAD93CD}" type="sibTrans" cxnId="{93F662A5-867C-406F-BC3D-96B612ACCB2A}">
      <dgm:prSet/>
      <dgm:spPr/>
      <dgm:t>
        <a:bodyPr/>
        <a:lstStyle/>
        <a:p>
          <a:endParaRPr lang="en-US"/>
        </a:p>
      </dgm:t>
    </dgm:pt>
    <dgm:pt modelId="{EF6EB1DB-8F41-4393-9A56-B2F5E6E05A73}" type="pres">
      <dgm:prSet presAssocID="{C06C5801-9D40-4CFD-8FE0-EF5023F4BED4}" presName="root" presStyleCnt="0">
        <dgm:presLayoutVars>
          <dgm:dir/>
          <dgm:resizeHandles val="exact"/>
        </dgm:presLayoutVars>
      </dgm:prSet>
      <dgm:spPr/>
    </dgm:pt>
    <dgm:pt modelId="{05EC1273-C560-40AA-8A60-A83A25C92C62}" type="pres">
      <dgm:prSet presAssocID="{A3F9B63E-E443-4C7A-B3ED-0325801B8E1F}" presName="compNode" presStyleCnt="0"/>
      <dgm:spPr/>
    </dgm:pt>
    <dgm:pt modelId="{CFE41BA0-1E67-441F-BAA2-ED1394252CB8}" type="pres">
      <dgm:prSet presAssocID="{A3F9B63E-E443-4C7A-B3ED-0325801B8E1F}" presName="bgRect" presStyleLbl="bgShp" presStyleIdx="0" presStyleCnt="3"/>
      <dgm:spPr/>
    </dgm:pt>
    <dgm:pt modelId="{2DA5755C-EDC9-41A7-94F8-1FBE5CE1D175}" type="pres">
      <dgm:prSet presAssocID="{A3F9B63E-E443-4C7A-B3ED-0325801B8E1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1 with solid fill"/>
        </a:ext>
      </dgm:extLst>
    </dgm:pt>
    <dgm:pt modelId="{E10A3B1D-5278-46DB-B0EF-4763548DBB17}" type="pres">
      <dgm:prSet presAssocID="{A3F9B63E-E443-4C7A-B3ED-0325801B8E1F}" presName="spaceRect" presStyleCnt="0"/>
      <dgm:spPr/>
    </dgm:pt>
    <dgm:pt modelId="{7A0F121C-997F-4F6D-BC8E-86CDCA245B8D}" type="pres">
      <dgm:prSet presAssocID="{A3F9B63E-E443-4C7A-B3ED-0325801B8E1F}" presName="parTx" presStyleLbl="revTx" presStyleIdx="0" presStyleCnt="3">
        <dgm:presLayoutVars>
          <dgm:chMax val="0"/>
          <dgm:chPref val="0"/>
        </dgm:presLayoutVars>
      </dgm:prSet>
      <dgm:spPr/>
    </dgm:pt>
    <dgm:pt modelId="{7288384D-4B04-445C-9BF0-F183CBC15B3D}" type="pres">
      <dgm:prSet presAssocID="{CDC55B11-32BC-46E8-96C3-1793057756D7}" presName="sibTrans" presStyleCnt="0"/>
      <dgm:spPr/>
    </dgm:pt>
    <dgm:pt modelId="{10A4B81B-754D-412D-A3F1-CA6E4D5E0738}" type="pres">
      <dgm:prSet presAssocID="{D5057A4E-5BB9-4EE3-A550-3F3B1877229F}" presName="compNode" presStyleCnt="0"/>
      <dgm:spPr/>
    </dgm:pt>
    <dgm:pt modelId="{152AC47B-E38A-48E8-A087-B306209770F5}" type="pres">
      <dgm:prSet presAssocID="{D5057A4E-5BB9-4EE3-A550-3F3B1877229F}" presName="bgRect" presStyleLbl="bgShp" presStyleIdx="1" presStyleCnt="3"/>
      <dgm:spPr/>
    </dgm:pt>
    <dgm:pt modelId="{CD829536-67DB-497D-9042-CD2783568D3B}" type="pres">
      <dgm:prSet presAssocID="{D5057A4E-5BB9-4EE3-A550-3F3B1877229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with solid fill"/>
        </a:ext>
      </dgm:extLst>
    </dgm:pt>
    <dgm:pt modelId="{5F795A0A-1793-4D02-9DCA-78B700BF242F}" type="pres">
      <dgm:prSet presAssocID="{D5057A4E-5BB9-4EE3-A550-3F3B1877229F}" presName="spaceRect" presStyleCnt="0"/>
      <dgm:spPr/>
    </dgm:pt>
    <dgm:pt modelId="{23713A81-C8BE-4709-9A3F-F1B6E8540C70}" type="pres">
      <dgm:prSet presAssocID="{D5057A4E-5BB9-4EE3-A550-3F3B1877229F}" presName="parTx" presStyleLbl="revTx" presStyleIdx="1" presStyleCnt="3">
        <dgm:presLayoutVars>
          <dgm:chMax val="0"/>
          <dgm:chPref val="0"/>
        </dgm:presLayoutVars>
      </dgm:prSet>
      <dgm:spPr/>
    </dgm:pt>
    <dgm:pt modelId="{398809AC-2977-47D1-B8AE-F2C624269B07}" type="pres">
      <dgm:prSet presAssocID="{27157315-B5C4-4B79-83CC-0691C7BD2697}" presName="sibTrans" presStyleCnt="0"/>
      <dgm:spPr/>
    </dgm:pt>
    <dgm:pt modelId="{8352D5AA-CFB2-4EB2-ABFE-11E291EDE499}" type="pres">
      <dgm:prSet presAssocID="{CC3C69FD-8E9E-4CEA-9C9A-264401A62420}" presName="compNode" presStyleCnt="0"/>
      <dgm:spPr/>
    </dgm:pt>
    <dgm:pt modelId="{166F9AE5-48D1-4E09-8B5F-13EA171F16DE}" type="pres">
      <dgm:prSet presAssocID="{CC3C69FD-8E9E-4CEA-9C9A-264401A62420}" presName="bgRect" presStyleLbl="bgShp" presStyleIdx="2" presStyleCnt="3"/>
      <dgm:spPr/>
    </dgm:pt>
    <dgm:pt modelId="{14730F67-1DED-4941-BEF5-A6B1808E0747}" type="pres">
      <dgm:prSet presAssocID="{CC3C69FD-8E9E-4CEA-9C9A-264401A6242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3 with solid fill"/>
        </a:ext>
      </dgm:extLst>
    </dgm:pt>
    <dgm:pt modelId="{613125FF-C2B9-43C9-8951-C7E535B512C2}" type="pres">
      <dgm:prSet presAssocID="{CC3C69FD-8E9E-4CEA-9C9A-264401A62420}" presName="spaceRect" presStyleCnt="0"/>
      <dgm:spPr/>
    </dgm:pt>
    <dgm:pt modelId="{9A3CA4E9-8E04-43E8-9409-3990E6C1EB0A}" type="pres">
      <dgm:prSet presAssocID="{CC3C69FD-8E9E-4CEA-9C9A-264401A6242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478E004-70FD-41E7-8C17-4D29275AD269}" srcId="{C06C5801-9D40-4CFD-8FE0-EF5023F4BED4}" destId="{D5057A4E-5BB9-4EE3-A550-3F3B1877229F}" srcOrd="1" destOrd="0" parTransId="{646B3BB6-837B-49F8-81ED-C33FFE38117B}" sibTransId="{27157315-B5C4-4B79-83CC-0691C7BD2697}"/>
    <dgm:cxn modelId="{A42DA85A-7F30-45C1-A32D-0CD940BFDF1E}" type="presOf" srcId="{A3F9B63E-E443-4C7A-B3ED-0325801B8E1F}" destId="{7A0F121C-997F-4F6D-BC8E-86CDCA245B8D}" srcOrd="0" destOrd="0" presId="urn:microsoft.com/office/officeart/2018/2/layout/IconVerticalSolidList"/>
    <dgm:cxn modelId="{96E7A06E-9E17-46F1-8629-81413F7FFAC4}" type="presOf" srcId="{C06C5801-9D40-4CFD-8FE0-EF5023F4BED4}" destId="{EF6EB1DB-8F41-4393-9A56-B2F5E6E05A73}" srcOrd="0" destOrd="0" presId="urn:microsoft.com/office/officeart/2018/2/layout/IconVerticalSolidList"/>
    <dgm:cxn modelId="{2AB9FB82-61A6-4503-961D-A469DFB23BA6}" type="presOf" srcId="{CC3C69FD-8E9E-4CEA-9C9A-264401A62420}" destId="{9A3CA4E9-8E04-43E8-9409-3990E6C1EB0A}" srcOrd="0" destOrd="0" presId="urn:microsoft.com/office/officeart/2018/2/layout/IconVerticalSolidList"/>
    <dgm:cxn modelId="{0CF3FBA0-0639-4A4B-98BC-A8FDF14207D8}" type="presOf" srcId="{D5057A4E-5BB9-4EE3-A550-3F3B1877229F}" destId="{23713A81-C8BE-4709-9A3F-F1B6E8540C70}" srcOrd="0" destOrd="0" presId="urn:microsoft.com/office/officeart/2018/2/layout/IconVerticalSolidList"/>
    <dgm:cxn modelId="{93F662A5-867C-406F-BC3D-96B612ACCB2A}" srcId="{C06C5801-9D40-4CFD-8FE0-EF5023F4BED4}" destId="{CC3C69FD-8E9E-4CEA-9C9A-264401A62420}" srcOrd="2" destOrd="0" parTransId="{21AC79B1-15C7-4A64-A6A8-5F16B2561F30}" sibTransId="{88EA0AEB-2631-458B-911A-8E0A3EAD93CD}"/>
    <dgm:cxn modelId="{04F28DDA-D0F0-40CF-923F-6FE98CA36FA7}" srcId="{C06C5801-9D40-4CFD-8FE0-EF5023F4BED4}" destId="{A3F9B63E-E443-4C7A-B3ED-0325801B8E1F}" srcOrd="0" destOrd="0" parTransId="{FB413CE5-1007-49B4-864B-4B43F06564F8}" sibTransId="{CDC55B11-32BC-46E8-96C3-1793057756D7}"/>
    <dgm:cxn modelId="{F99311FB-4C79-43C3-8404-1C02CFB36A93}" type="presParOf" srcId="{EF6EB1DB-8F41-4393-9A56-B2F5E6E05A73}" destId="{05EC1273-C560-40AA-8A60-A83A25C92C62}" srcOrd="0" destOrd="0" presId="urn:microsoft.com/office/officeart/2018/2/layout/IconVerticalSolidList"/>
    <dgm:cxn modelId="{B687E92E-73FD-440B-9BE3-AC676F40FC2B}" type="presParOf" srcId="{05EC1273-C560-40AA-8A60-A83A25C92C62}" destId="{CFE41BA0-1E67-441F-BAA2-ED1394252CB8}" srcOrd="0" destOrd="0" presId="urn:microsoft.com/office/officeart/2018/2/layout/IconVerticalSolidList"/>
    <dgm:cxn modelId="{BB201EF4-9715-4AA9-B600-1CD6A42BF350}" type="presParOf" srcId="{05EC1273-C560-40AA-8A60-A83A25C92C62}" destId="{2DA5755C-EDC9-41A7-94F8-1FBE5CE1D175}" srcOrd="1" destOrd="0" presId="urn:microsoft.com/office/officeart/2018/2/layout/IconVerticalSolidList"/>
    <dgm:cxn modelId="{58987377-7A04-4759-8123-5F02B01D3AA5}" type="presParOf" srcId="{05EC1273-C560-40AA-8A60-A83A25C92C62}" destId="{E10A3B1D-5278-46DB-B0EF-4763548DBB17}" srcOrd="2" destOrd="0" presId="urn:microsoft.com/office/officeart/2018/2/layout/IconVerticalSolidList"/>
    <dgm:cxn modelId="{6855095E-1FB8-4C27-8FFE-955E4431644F}" type="presParOf" srcId="{05EC1273-C560-40AA-8A60-A83A25C92C62}" destId="{7A0F121C-997F-4F6D-BC8E-86CDCA245B8D}" srcOrd="3" destOrd="0" presId="urn:microsoft.com/office/officeart/2018/2/layout/IconVerticalSolidList"/>
    <dgm:cxn modelId="{F42EFF1B-7828-4D7F-B5BF-392AC1C7DD7A}" type="presParOf" srcId="{EF6EB1DB-8F41-4393-9A56-B2F5E6E05A73}" destId="{7288384D-4B04-445C-9BF0-F183CBC15B3D}" srcOrd="1" destOrd="0" presId="urn:microsoft.com/office/officeart/2018/2/layout/IconVerticalSolidList"/>
    <dgm:cxn modelId="{592E4195-648B-4F92-B1FF-2CC2B02C5D2D}" type="presParOf" srcId="{EF6EB1DB-8F41-4393-9A56-B2F5E6E05A73}" destId="{10A4B81B-754D-412D-A3F1-CA6E4D5E0738}" srcOrd="2" destOrd="0" presId="urn:microsoft.com/office/officeart/2018/2/layout/IconVerticalSolidList"/>
    <dgm:cxn modelId="{69DF1775-ABE6-44AB-BA7B-C9F9A2654051}" type="presParOf" srcId="{10A4B81B-754D-412D-A3F1-CA6E4D5E0738}" destId="{152AC47B-E38A-48E8-A087-B306209770F5}" srcOrd="0" destOrd="0" presId="urn:microsoft.com/office/officeart/2018/2/layout/IconVerticalSolidList"/>
    <dgm:cxn modelId="{7DD14794-1A73-4184-B753-730A295A6322}" type="presParOf" srcId="{10A4B81B-754D-412D-A3F1-CA6E4D5E0738}" destId="{CD829536-67DB-497D-9042-CD2783568D3B}" srcOrd="1" destOrd="0" presId="urn:microsoft.com/office/officeart/2018/2/layout/IconVerticalSolidList"/>
    <dgm:cxn modelId="{868496DB-7C10-4169-994C-A7396BAF0999}" type="presParOf" srcId="{10A4B81B-754D-412D-A3F1-CA6E4D5E0738}" destId="{5F795A0A-1793-4D02-9DCA-78B700BF242F}" srcOrd="2" destOrd="0" presId="urn:microsoft.com/office/officeart/2018/2/layout/IconVerticalSolidList"/>
    <dgm:cxn modelId="{E2478CE2-A1CA-46D3-B242-8A7E36DB1C97}" type="presParOf" srcId="{10A4B81B-754D-412D-A3F1-CA6E4D5E0738}" destId="{23713A81-C8BE-4709-9A3F-F1B6E8540C70}" srcOrd="3" destOrd="0" presId="urn:microsoft.com/office/officeart/2018/2/layout/IconVerticalSolidList"/>
    <dgm:cxn modelId="{8BBE7834-CF87-4FCD-8891-5C14B673BA36}" type="presParOf" srcId="{EF6EB1DB-8F41-4393-9A56-B2F5E6E05A73}" destId="{398809AC-2977-47D1-B8AE-F2C624269B07}" srcOrd="3" destOrd="0" presId="urn:microsoft.com/office/officeart/2018/2/layout/IconVerticalSolidList"/>
    <dgm:cxn modelId="{8E3C5439-B027-4313-9069-AC54F14C9586}" type="presParOf" srcId="{EF6EB1DB-8F41-4393-9A56-B2F5E6E05A73}" destId="{8352D5AA-CFB2-4EB2-ABFE-11E291EDE499}" srcOrd="4" destOrd="0" presId="urn:microsoft.com/office/officeart/2018/2/layout/IconVerticalSolidList"/>
    <dgm:cxn modelId="{5DB4CC0C-BF5A-4BDE-8B0D-E3FDD14C78EF}" type="presParOf" srcId="{8352D5AA-CFB2-4EB2-ABFE-11E291EDE499}" destId="{166F9AE5-48D1-4E09-8B5F-13EA171F16DE}" srcOrd="0" destOrd="0" presId="urn:microsoft.com/office/officeart/2018/2/layout/IconVerticalSolidList"/>
    <dgm:cxn modelId="{741DDBF7-1401-4169-8B44-DF99FFB03C09}" type="presParOf" srcId="{8352D5AA-CFB2-4EB2-ABFE-11E291EDE499}" destId="{14730F67-1DED-4941-BEF5-A6B1808E0747}" srcOrd="1" destOrd="0" presId="urn:microsoft.com/office/officeart/2018/2/layout/IconVerticalSolidList"/>
    <dgm:cxn modelId="{18575D03-4F79-4C9B-8AA0-8382581F595B}" type="presParOf" srcId="{8352D5AA-CFB2-4EB2-ABFE-11E291EDE499}" destId="{613125FF-C2B9-43C9-8951-C7E535B512C2}" srcOrd="2" destOrd="0" presId="urn:microsoft.com/office/officeart/2018/2/layout/IconVerticalSolidList"/>
    <dgm:cxn modelId="{04DAD98B-0ACE-4C5E-A887-6CFB6E94C4D5}" type="presParOf" srcId="{8352D5AA-CFB2-4EB2-ABFE-11E291EDE499}" destId="{9A3CA4E9-8E04-43E8-9409-3990E6C1EB0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CAB725-B3EE-4D5E-A792-DD7E618BAEC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31159DE-1E26-4DB6-BE4E-5E66AEF4BE69}">
      <dgm:prSet/>
      <dgm:spPr/>
      <dgm:t>
        <a:bodyPr/>
        <a:lstStyle/>
        <a:p>
          <a:r>
            <a:rPr lang="en-US" dirty="0">
              <a:latin typeface="Avenir Next LT Pro"/>
            </a:rPr>
            <a:t>Learner age does not change the fact that students can experience negative emotions when it comes to their learning.</a:t>
          </a:r>
        </a:p>
      </dgm:t>
    </dgm:pt>
    <dgm:pt modelId="{3236A58D-B397-4386-AE17-E4FB4F82247D}" type="parTrans" cxnId="{395BEF50-C3FD-441B-B260-D8F7F5842348}">
      <dgm:prSet/>
      <dgm:spPr/>
      <dgm:t>
        <a:bodyPr/>
        <a:lstStyle/>
        <a:p>
          <a:endParaRPr lang="en-US"/>
        </a:p>
      </dgm:t>
    </dgm:pt>
    <dgm:pt modelId="{7B04FBFC-F319-44B9-8C39-EC6F78AD57DA}" type="sibTrans" cxnId="{395BEF50-C3FD-441B-B260-D8F7F5842348}">
      <dgm:prSet/>
      <dgm:spPr/>
      <dgm:t>
        <a:bodyPr/>
        <a:lstStyle/>
        <a:p>
          <a:endParaRPr lang="en-US"/>
        </a:p>
      </dgm:t>
    </dgm:pt>
    <dgm:pt modelId="{7A56A0EF-06FA-4E4C-9310-C55AC4F39B8C}">
      <dgm:prSet/>
      <dgm:spPr/>
      <dgm:t>
        <a:bodyPr/>
        <a:lstStyle/>
        <a:p>
          <a:r>
            <a:rPr lang="en-US" dirty="0">
              <a:latin typeface="Avenir Next LT Pro"/>
            </a:rPr>
            <a:t>Adults may be more independent but that does not mean that they will not struggle in their studies.</a:t>
          </a:r>
        </a:p>
      </dgm:t>
    </dgm:pt>
    <dgm:pt modelId="{3A368FD2-766C-40D4-9490-E2E9860096DB}" type="parTrans" cxnId="{D2BA5272-E84B-4C57-BA33-FAEBF1B70737}">
      <dgm:prSet/>
      <dgm:spPr/>
      <dgm:t>
        <a:bodyPr/>
        <a:lstStyle/>
        <a:p>
          <a:endParaRPr lang="en-US"/>
        </a:p>
      </dgm:t>
    </dgm:pt>
    <dgm:pt modelId="{50301355-32BF-4DD1-8207-BF4FB1E11CB8}" type="sibTrans" cxnId="{D2BA5272-E84B-4C57-BA33-FAEBF1B70737}">
      <dgm:prSet/>
      <dgm:spPr/>
      <dgm:t>
        <a:bodyPr/>
        <a:lstStyle/>
        <a:p>
          <a:endParaRPr lang="en-US"/>
        </a:p>
      </dgm:t>
    </dgm:pt>
    <dgm:pt modelId="{9FA4AF49-098A-4D05-A028-89746F0921DB}">
      <dgm:prSet/>
      <dgm:spPr/>
      <dgm:t>
        <a:bodyPr/>
        <a:lstStyle/>
        <a:p>
          <a:r>
            <a:rPr lang="en-US" dirty="0">
              <a:latin typeface="Avenir Next LT Pro"/>
            </a:rPr>
            <a:t>Anxiety is one of the strongest negative emotions that can hinder a student's learning, especially in languages.</a:t>
          </a:r>
        </a:p>
      </dgm:t>
    </dgm:pt>
    <dgm:pt modelId="{B260D6B1-C074-414B-8AE5-C060EEBC315A}" type="parTrans" cxnId="{4EDA96A2-FE84-48A7-B6B3-07046BC1A7C6}">
      <dgm:prSet/>
      <dgm:spPr/>
      <dgm:t>
        <a:bodyPr/>
        <a:lstStyle/>
        <a:p>
          <a:endParaRPr lang="en-US"/>
        </a:p>
      </dgm:t>
    </dgm:pt>
    <dgm:pt modelId="{3EC446AD-021A-49BD-871C-86ECF73F84B3}" type="sibTrans" cxnId="{4EDA96A2-FE84-48A7-B6B3-07046BC1A7C6}">
      <dgm:prSet/>
      <dgm:spPr/>
      <dgm:t>
        <a:bodyPr/>
        <a:lstStyle/>
        <a:p>
          <a:endParaRPr lang="en-US"/>
        </a:p>
      </dgm:t>
    </dgm:pt>
    <dgm:pt modelId="{42BA1817-E0B7-4336-BCC4-457E74453473}" type="pres">
      <dgm:prSet presAssocID="{08CAB725-B3EE-4D5E-A792-DD7E618BAEC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4988D39-03E3-401D-AE04-2D08A0B487CA}" type="pres">
      <dgm:prSet presAssocID="{D31159DE-1E26-4DB6-BE4E-5E66AEF4BE69}" presName="hierRoot1" presStyleCnt="0"/>
      <dgm:spPr/>
    </dgm:pt>
    <dgm:pt modelId="{57EC7116-9423-4123-9409-1BFA24DF05F9}" type="pres">
      <dgm:prSet presAssocID="{D31159DE-1E26-4DB6-BE4E-5E66AEF4BE69}" presName="composite" presStyleCnt="0"/>
      <dgm:spPr/>
    </dgm:pt>
    <dgm:pt modelId="{31E34E49-F650-4E92-B807-82E98EAF9494}" type="pres">
      <dgm:prSet presAssocID="{D31159DE-1E26-4DB6-BE4E-5E66AEF4BE69}" presName="background" presStyleLbl="node0" presStyleIdx="0" presStyleCnt="3"/>
      <dgm:spPr/>
    </dgm:pt>
    <dgm:pt modelId="{398615DD-58DE-4199-8BBB-B74DC75B870A}" type="pres">
      <dgm:prSet presAssocID="{D31159DE-1E26-4DB6-BE4E-5E66AEF4BE69}" presName="text" presStyleLbl="fgAcc0" presStyleIdx="0" presStyleCnt="3">
        <dgm:presLayoutVars>
          <dgm:chPref val="3"/>
        </dgm:presLayoutVars>
      </dgm:prSet>
      <dgm:spPr/>
    </dgm:pt>
    <dgm:pt modelId="{3D13F84F-408F-4508-A862-B825273EE2A9}" type="pres">
      <dgm:prSet presAssocID="{D31159DE-1E26-4DB6-BE4E-5E66AEF4BE69}" presName="hierChild2" presStyleCnt="0"/>
      <dgm:spPr/>
    </dgm:pt>
    <dgm:pt modelId="{A290E5B0-BBC6-41DB-A389-E05827681E43}" type="pres">
      <dgm:prSet presAssocID="{7A56A0EF-06FA-4E4C-9310-C55AC4F39B8C}" presName="hierRoot1" presStyleCnt="0"/>
      <dgm:spPr/>
    </dgm:pt>
    <dgm:pt modelId="{14FD3EAC-2576-4DD2-B6C2-4C7966E6B053}" type="pres">
      <dgm:prSet presAssocID="{7A56A0EF-06FA-4E4C-9310-C55AC4F39B8C}" presName="composite" presStyleCnt="0"/>
      <dgm:spPr/>
    </dgm:pt>
    <dgm:pt modelId="{8AB7D67A-CC72-4363-BDE8-0C8D92C0B749}" type="pres">
      <dgm:prSet presAssocID="{7A56A0EF-06FA-4E4C-9310-C55AC4F39B8C}" presName="background" presStyleLbl="node0" presStyleIdx="1" presStyleCnt="3"/>
      <dgm:spPr/>
    </dgm:pt>
    <dgm:pt modelId="{5F287A64-F98D-44F3-8ADF-92D59234D486}" type="pres">
      <dgm:prSet presAssocID="{7A56A0EF-06FA-4E4C-9310-C55AC4F39B8C}" presName="text" presStyleLbl="fgAcc0" presStyleIdx="1" presStyleCnt="3">
        <dgm:presLayoutVars>
          <dgm:chPref val="3"/>
        </dgm:presLayoutVars>
      </dgm:prSet>
      <dgm:spPr/>
    </dgm:pt>
    <dgm:pt modelId="{8253A34B-F150-454D-AD36-145D53A67DF1}" type="pres">
      <dgm:prSet presAssocID="{7A56A0EF-06FA-4E4C-9310-C55AC4F39B8C}" presName="hierChild2" presStyleCnt="0"/>
      <dgm:spPr/>
    </dgm:pt>
    <dgm:pt modelId="{7990F7C4-7CC4-487D-8476-5AD0F1EAC669}" type="pres">
      <dgm:prSet presAssocID="{9FA4AF49-098A-4D05-A028-89746F0921DB}" presName="hierRoot1" presStyleCnt="0"/>
      <dgm:spPr/>
    </dgm:pt>
    <dgm:pt modelId="{BE57F9EC-9DC3-4714-B306-27F97E35A42C}" type="pres">
      <dgm:prSet presAssocID="{9FA4AF49-098A-4D05-A028-89746F0921DB}" presName="composite" presStyleCnt="0"/>
      <dgm:spPr/>
    </dgm:pt>
    <dgm:pt modelId="{C2E10F68-4F64-4876-ADC3-47829E285DB4}" type="pres">
      <dgm:prSet presAssocID="{9FA4AF49-098A-4D05-A028-89746F0921DB}" presName="background" presStyleLbl="node0" presStyleIdx="2" presStyleCnt="3"/>
      <dgm:spPr/>
    </dgm:pt>
    <dgm:pt modelId="{F358B720-AF62-4045-B89C-9CC2F274A1F3}" type="pres">
      <dgm:prSet presAssocID="{9FA4AF49-098A-4D05-A028-89746F0921DB}" presName="text" presStyleLbl="fgAcc0" presStyleIdx="2" presStyleCnt="3">
        <dgm:presLayoutVars>
          <dgm:chPref val="3"/>
        </dgm:presLayoutVars>
      </dgm:prSet>
      <dgm:spPr/>
    </dgm:pt>
    <dgm:pt modelId="{448B67BB-7560-427C-80F0-828F023C3A00}" type="pres">
      <dgm:prSet presAssocID="{9FA4AF49-098A-4D05-A028-89746F0921DB}" presName="hierChild2" presStyleCnt="0"/>
      <dgm:spPr/>
    </dgm:pt>
  </dgm:ptLst>
  <dgm:cxnLst>
    <dgm:cxn modelId="{AA6F8D08-2753-4672-BC8A-6DF8E10678D5}" type="presOf" srcId="{9FA4AF49-098A-4D05-A028-89746F0921DB}" destId="{F358B720-AF62-4045-B89C-9CC2F274A1F3}" srcOrd="0" destOrd="0" presId="urn:microsoft.com/office/officeart/2005/8/layout/hierarchy1"/>
    <dgm:cxn modelId="{CAF9E60D-C981-4B6C-B22D-73601FB55A26}" type="presOf" srcId="{08CAB725-B3EE-4D5E-A792-DD7E618BAECC}" destId="{42BA1817-E0B7-4336-BCC4-457E74453473}" srcOrd="0" destOrd="0" presId="urn:microsoft.com/office/officeart/2005/8/layout/hierarchy1"/>
    <dgm:cxn modelId="{395BEF50-C3FD-441B-B260-D8F7F5842348}" srcId="{08CAB725-B3EE-4D5E-A792-DD7E618BAECC}" destId="{D31159DE-1E26-4DB6-BE4E-5E66AEF4BE69}" srcOrd="0" destOrd="0" parTransId="{3236A58D-B397-4386-AE17-E4FB4F82247D}" sibTransId="{7B04FBFC-F319-44B9-8C39-EC6F78AD57DA}"/>
    <dgm:cxn modelId="{63FA4757-F6B5-4B8A-975E-4F84E990A565}" type="presOf" srcId="{7A56A0EF-06FA-4E4C-9310-C55AC4F39B8C}" destId="{5F287A64-F98D-44F3-8ADF-92D59234D486}" srcOrd="0" destOrd="0" presId="urn:microsoft.com/office/officeart/2005/8/layout/hierarchy1"/>
    <dgm:cxn modelId="{D2BA5272-E84B-4C57-BA33-FAEBF1B70737}" srcId="{08CAB725-B3EE-4D5E-A792-DD7E618BAECC}" destId="{7A56A0EF-06FA-4E4C-9310-C55AC4F39B8C}" srcOrd="1" destOrd="0" parTransId="{3A368FD2-766C-40D4-9490-E2E9860096DB}" sibTransId="{50301355-32BF-4DD1-8207-BF4FB1E11CB8}"/>
    <dgm:cxn modelId="{4EDA96A2-FE84-48A7-B6B3-07046BC1A7C6}" srcId="{08CAB725-B3EE-4D5E-A792-DD7E618BAECC}" destId="{9FA4AF49-098A-4D05-A028-89746F0921DB}" srcOrd="2" destOrd="0" parTransId="{B260D6B1-C074-414B-8AE5-C060EEBC315A}" sibTransId="{3EC446AD-021A-49BD-871C-86ECF73F84B3}"/>
    <dgm:cxn modelId="{CD3C64EC-D5B6-474E-99A9-1E451318E132}" type="presOf" srcId="{D31159DE-1E26-4DB6-BE4E-5E66AEF4BE69}" destId="{398615DD-58DE-4199-8BBB-B74DC75B870A}" srcOrd="0" destOrd="0" presId="urn:microsoft.com/office/officeart/2005/8/layout/hierarchy1"/>
    <dgm:cxn modelId="{37D37A8C-67E5-4773-BAE1-CA70BA551F7B}" type="presParOf" srcId="{42BA1817-E0B7-4336-BCC4-457E74453473}" destId="{54988D39-03E3-401D-AE04-2D08A0B487CA}" srcOrd="0" destOrd="0" presId="urn:microsoft.com/office/officeart/2005/8/layout/hierarchy1"/>
    <dgm:cxn modelId="{6E53E880-7400-4D5C-AF5D-DC80BAEBC821}" type="presParOf" srcId="{54988D39-03E3-401D-AE04-2D08A0B487CA}" destId="{57EC7116-9423-4123-9409-1BFA24DF05F9}" srcOrd="0" destOrd="0" presId="urn:microsoft.com/office/officeart/2005/8/layout/hierarchy1"/>
    <dgm:cxn modelId="{F591487C-6383-4D6E-A6E4-E9D6ED5D456C}" type="presParOf" srcId="{57EC7116-9423-4123-9409-1BFA24DF05F9}" destId="{31E34E49-F650-4E92-B807-82E98EAF9494}" srcOrd="0" destOrd="0" presId="urn:microsoft.com/office/officeart/2005/8/layout/hierarchy1"/>
    <dgm:cxn modelId="{0BAC784B-4983-451E-8F1F-D1D5A2D7A9B1}" type="presParOf" srcId="{57EC7116-9423-4123-9409-1BFA24DF05F9}" destId="{398615DD-58DE-4199-8BBB-B74DC75B870A}" srcOrd="1" destOrd="0" presId="urn:microsoft.com/office/officeart/2005/8/layout/hierarchy1"/>
    <dgm:cxn modelId="{578428D9-B8F5-48F7-850E-790633E6C7FE}" type="presParOf" srcId="{54988D39-03E3-401D-AE04-2D08A0B487CA}" destId="{3D13F84F-408F-4508-A862-B825273EE2A9}" srcOrd="1" destOrd="0" presId="urn:microsoft.com/office/officeart/2005/8/layout/hierarchy1"/>
    <dgm:cxn modelId="{CF3B7F9D-FBF1-4AF3-8B97-ACD920FE24E3}" type="presParOf" srcId="{42BA1817-E0B7-4336-BCC4-457E74453473}" destId="{A290E5B0-BBC6-41DB-A389-E05827681E43}" srcOrd="1" destOrd="0" presId="urn:microsoft.com/office/officeart/2005/8/layout/hierarchy1"/>
    <dgm:cxn modelId="{0370260F-D80F-4896-B1FC-A8AB5B063D4D}" type="presParOf" srcId="{A290E5B0-BBC6-41DB-A389-E05827681E43}" destId="{14FD3EAC-2576-4DD2-B6C2-4C7966E6B053}" srcOrd="0" destOrd="0" presId="urn:microsoft.com/office/officeart/2005/8/layout/hierarchy1"/>
    <dgm:cxn modelId="{54F833EB-C4FF-4B73-81B8-0ECA0620E273}" type="presParOf" srcId="{14FD3EAC-2576-4DD2-B6C2-4C7966E6B053}" destId="{8AB7D67A-CC72-4363-BDE8-0C8D92C0B749}" srcOrd="0" destOrd="0" presId="urn:microsoft.com/office/officeart/2005/8/layout/hierarchy1"/>
    <dgm:cxn modelId="{DD6F7D0C-F95E-4CD0-A0CD-AD46A1C1C168}" type="presParOf" srcId="{14FD3EAC-2576-4DD2-B6C2-4C7966E6B053}" destId="{5F287A64-F98D-44F3-8ADF-92D59234D486}" srcOrd="1" destOrd="0" presId="urn:microsoft.com/office/officeart/2005/8/layout/hierarchy1"/>
    <dgm:cxn modelId="{3C5D6FAD-8968-4D57-B305-8B2C1A2DB9FE}" type="presParOf" srcId="{A290E5B0-BBC6-41DB-A389-E05827681E43}" destId="{8253A34B-F150-454D-AD36-145D53A67DF1}" srcOrd="1" destOrd="0" presId="urn:microsoft.com/office/officeart/2005/8/layout/hierarchy1"/>
    <dgm:cxn modelId="{5435A1D7-B968-40C6-ACB9-40A2CCC9914F}" type="presParOf" srcId="{42BA1817-E0B7-4336-BCC4-457E74453473}" destId="{7990F7C4-7CC4-487D-8476-5AD0F1EAC669}" srcOrd="2" destOrd="0" presId="urn:microsoft.com/office/officeart/2005/8/layout/hierarchy1"/>
    <dgm:cxn modelId="{C0880F04-5167-4DC1-A79B-8A87B44AF769}" type="presParOf" srcId="{7990F7C4-7CC4-487D-8476-5AD0F1EAC669}" destId="{BE57F9EC-9DC3-4714-B306-27F97E35A42C}" srcOrd="0" destOrd="0" presId="urn:microsoft.com/office/officeart/2005/8/layout/hierarchy1"/>
    <dgm:cxn modelId="{9B1843C7-E24A-4CBB-90EA-CDF940109B3C}" type="presParOf" srcId="{BE57F9EC-9DC3-4714-B306-27F97E35A42C}" destId="{C2E10F68-4F64-4876-ADC3-47829E285DB4}" srcOrd="0" destOrd="0" presId="urn:microsoft.com/office/officeart/2005/8/layout/hierarchy1"/>
    <dgm:cxn modelId="{597235F9-6BA8-4A60-A53C-F1354384C28F}" type="presParOf" srcId="{BE57F9EC-9DC3-4714-B306-27F97E35A42C}" destId="{F358B720-AF62-4045-B89C-9CC2F274A1F3}" srcOrd="1" destOrd="0" presId="urn:microsoft.com/office/officeart/2005/8/layout/hierarchy1"/>
    <dgm:cxn modelId="{988CB83F-3C61-4202-A48E-614F998A809E}" type="presParOf" srcId="{7990F7C4-7CC4-487D-8476-5AD0F1EAC669}" destId="{448B67BB-7560-427C-80F0-828F023C3A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E474-24D0-49C8-BE9D-0F9311D9953F}">
      <dsp:nvSpPr>
        <dsp:cNvPr id="0" name=""/>
        <dsp:cNvSpPr/>
      </dsp:nvSpPr>
      <dsp:spPr>
        <a:xfrm>
          <a:off x="0" y="1815"/>
          <a:ext cx="6200744" cy="7737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C876F3-F756-45C0-8C10-7463B311B0CE}">
      <dsp:nvSpPr>
        <dsp:cNvPr id="0" name=""/>
        <dsp:cNvSpPr/>
      </dsp:nvSpPr>
      <dsp:spPr>
        <a:xfrm>
          <a:off x="234066" y="175914"/>
          <a:ext cx="425575" cy="4255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11523-5F83-4E5F-840F-3BB1B0016D9A}">
      <dsp:nvSpPr>
        <dsp:cNvPr id="0" name=""/>
        <dsp:cNvSpPr/>
      </dsp:nvSpPr>
      <dsp:spPr>
        <a:xfrm>
          <a:off x="893708" y="1815"/>
          <a:ext cx="5307035" cy="773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891" tIns="81891" rIns="81891" bIns="8189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venir Next LT Pro"/>
            </a:rPr>
            <a:t>History should not repeat itself when there is an opportunity for innovation.</a:t>
          </a:r>
        </a:p>
      </dsp:txBody>
      <dsp:txXfrm>
        <a:off x="893708" y="1815"/>
        <a:ext cx="5307035" cy="773773"/>
      </dsp:txXfrm>
    </dsp:sp>
    <dsp:sp modelId="{ADEF97B7-F441-4CC0-9D3D-7B591A3BA005}">
      <dsp:nvSpPr>
        <dsp:cNvPr id="0" name=""/>
        <dsp:cNvSpPr/>
      </dsp:nvSpPr>
      <dsp:spPr>
        <a:xfrm>
          <a:off x="0" y="969033"/>
          <a:ext cx="6200744" cy="7737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D7F02-1D3D-40CA-8619-E3B65EC42812}">
      <dsp:nvSpPr>
        <dsp:cNvPr id="0" name=""/>
        <dsp:cNvSpPr/>
      </dsp:nvSpPr>
      <dsp:spPr>
        <a:xfrm>
          <a:off x="234066" y="1143132"/>
          <a:ext cx="425575" cy="4255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274A6F-8A86-498A-BF7D-559A3FC94329}">
      <dsp:nvSpPr>
        <dsp:cNvPr id="0" name=""/>
        <dsp:cNvSpPr/>
      </dsp:nvSpPr>
      <dsp:spPr>
        <a:xfrm>
          <a:off x="893708" y="969033"/>
          <a:ext cx="5307035" cy="773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891" tIns="81891" rIns="81891" bIns="81891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venir Next LT Pro"/>
            </a:rPr>
            <a:t>Adults may poessess more control of their life but that does not mean that anxiety does not affect them.</a:t>
          </a:r>
        </a:p>
      </dsp:txBody>
      <dsp:txXfrm>
        <a:off x="893708" y="969033"/>
        <a:ext cx="5307035" cy="773773"/>
      </dsp:txXfrm>
    </dsp:sp>
    <dsp:sp modelId="{ADB246A1-8173-40C8-9884-B5D287F29553}">
      <dsp:nvSpPr>
        <dsp:cNvPr id="0" name=""/>
        <dsp:cNvSpPr/>
      </dsp:nvSpPr>
      <dsp:spPr>
        <a:xfrm>
          <a:off x="0" y="1936250"/>
          <a:ext cx="6200744" cy="7737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A4BDE7-4857-4082-B619-57AA02C0B29C}">
      <dsp:nvSpPr>
        <dsp:cNvPr id="0" name=""/>
        <dsp:cNvSpPr/>
      </dsp:nvSpPr>
      <dsp:spPr>
        <a:xfrm>
          <a:off x="234066" y="2110349"/>
          <a:ext cx="425575" cy="4255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8FD28-C24C-4267-A851-F0671D674D80}">
      <dsp:nvSpPr>
        <dsp:cNvPr id="0" name=""/>
        <dsp:cNvSpPr/>
      </dsp:nvSpPr>
      <dsp:spPr>
        <a:xfrm>
          <a:off x="893708" y="1936250"/>
          <a:ext cx="5307035" cy="773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891" tIns="81891" rIns="81891" bIns="8189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venir Next LT Pro"/>
            </a:rPr>
            <a:t>Language classes should be meeting the emotional needs of learners.</a:t>
          </a:r>
        </a:p>
      </dsp:txBody>
      <dsp:txXfrm>
        <a:off x="893708" y="1936250"/>
        <a:ext cx="5307035" cy="773773"/>
      </dsp:txXfrm>
    </dsp:sp>
    <dsp:sp modelId="{96B7946C-2F32-434A-80AC-758C86DB5090}">
      <dsp:nvSpPr>
        <dsp:cNvPr id="0" name=""/>
        <dsp:cNvSpPr/>
      </dsp:nvSpPr>
      <dsp:spPr>
        <a:xfrm>
          <a:off x="0" y="2903467"/>
          <a:ext cx="6200744" cy="7737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3066EB-6680-4F2B-8453-B69876364EB5}">
      <dsp:nvSpPr>
        <dsp:cNvPr id="0" name=""/>
        <dsp:cNvSpPr/>
      </dsp:nvSpPr>
      <dsp:spPr>
        <a:xfrm>
          <a:off x="234066" y="3077566"/>
          <a:ext cx="425575" cy="42557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69DD7-B431-449D-AC75-A50542C2A958}">
      <dsp:nvSpPr>
        <dsp:cNvPr id="0" name=""/>
        <dsp:cNvSpPr/>
      </dsp:nvSpPr>
      <dsp:spPr>
        <a:xfrm>
          <a:off x="893708" y="2903467"/>
          <a:ext cx="5307035" cy="773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891" tIns="81891" rIns="81891" bIns="8189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venir Next LT Pro"/>
            </a:rPr>
            <a:t>There is a significant gap in emotional research when it comes to adults.</a:t>
          </a:r>
        </a:p>
      </dsp:txBody>
      <dsp:txXfrm>
        <a:off x="893708" y="2903467"/>
        <a:ext cx="5307035" cy="773773"/>
      </dsp:txXfrm>
    </dsp:sp>
    <dsp:sp modelId="{AB7B6A64-33CE-4FC0-B813-526A7866F12F}">
      <dsp:nvSpPr>
        <dsp:cNvPr id="0" name=""/>
        <dsp:cNvSpPr/>
      </dsp:nvSpPr>
      <dsp:spPr>
        <a:xfrm>
          <a:off x="0" y="3870685"/>
          <a:ext cx="6200744" cy="7737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B509FD-693F-48A1-B798-F51F022F6822}">
      <dsp:nvSpPr>
        <dsp:cNvPr id="0" name=""/>
        <dsp:cNvSpPr/>
      </dsp:nvSpPr>
      <dsp:spPr>
        <a:xfrm>
          <a:off x="234066" y="4044784"/>
          <a:ext cx="425575" cy="42557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FFF22-E86B-4006-A668-A6EF3BBA8CC4}">
      <dsp:nvSpPr>
        <dsp:cNvPr id="0" name=""/>
        <dsp:cNvSpPr/>
      </dsp:nvSpPr>
      <dsp:spPr>
        <a:xfrm>
          <a:off x="893708" y="3870685"/>
          <a:ext cx="5307035" cy="773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891" tIns="81891" rIns="81891" bIns="81891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venir Next LT Pro"/>
            </a:rPr>
            <a:t>Jean-Marc Dewaele's research has proven that emotions are crucial for language learning and teaching.</a:t>
          </a:r>
        </a:p>
      </dsp:txBody>
      <dsp:txXfrm>
        <a:off x="893708" y="3870685"/>
        <a:ext cx="5307035" cy="773773"/>
      </dsp:txXfrm>
    </dsp:sp>
    <dsp:sp modelId="{ED70491A-4DC4-46E7-9862-67308D7B3AD5}">
      <dsp:nvSpPr>
        <dsp:cNvPr id="0" name=""/>
        <dsp:cNvSpPr/>
      </dsp:nvSpPr>
      <dsp:spPr>
        <a:xfrm>
          <a:off x="0" y="4837902"/>
          <a:ext cx="6200744" cy="7737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23362-5D7E-4D07-9AB2-B159CC490CC9}">
      <dsp:nvSpPr>
        <dsp:cNvPr id="0" name=""/>
        <dsp:cNvSpPr/>
      </dsp:nvSpPr>
      <dsp:spPr>
        <a:xfrm>
          <a:off x="234066" y="5012001"/>
          <a:ext cx="425575" cy="42557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1F120-C281-4275-91CB-5A5D7CF5A2CE}">
      <dsp:nvSpPr>
        <dsp:cNvPr id="0" name=""/>
        <dsp:cNvSpPr/>
      </dsp:nvSpPr>
      <dsp:spPr>
        <a:xfrm>
          <a:off x="893708" y="4837902"/>
          <a:ext cx="5307035" cy="773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891" tIns="81891" rIns="81891" bIns="81891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venir Next LT Pro"/>
            </a:rPr>
            <a:t>The idea of being a perfect 'native' is affecting learner motivation and manifesting anxiety.</a:t>
          </a:r>
        </a:p>
      </dsp:txBody>
      <dsp:txXfrm>
        <a:off x="893708" y="4837902"/>
        <a:ext cx="5307035" cy="7737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59411-0B0A-4628-9288-B6B81507E51C}">
      <dsp:nvSpPr>
        <dsp:cNvPr id="0" name=""/>
        <dsp:cNvSpPr/>
      </dsp:nvSpPr>
      <dsp:spPr>
        <a:xfrm>
          <a:off x="0" y="646"/>
          <a:ext cx="5826934" cy="15131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E8BD80-B4E0-460B-BC3D-9DB05BABD0C3}">
      <dsp:nvSpPr>
        <dsp:cNvPr id="0" name=""/>
        <dsp:cNvSpPr/>
      </dsp:nvSpPr>
      <dsp:spPr>
        <a:xfrm>
          <a:off x="457716" y="341097"/>
          <a:ext cx="832212" cy="8322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649EF-B675-4105-A273-45558495230D}">
      <dsp:nvSpPr>
        <dsp:cNvPr id="0" name=""/>
        <dsp:cNvSpPr/>
      </dsp:nvSpPr>
      <dsp:spPr>
        <a:xfrm>
          <a:off x="1747646" y="646"/>
          <a:ext cx="4079287" cy="1513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138" tIns="160138" rIns="160138" bIns="16013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latin typeface="Avenir Next LT Pro"/>
              <a:cs typeface="Times New Roman"/>
            </a:rPr>
            <a:t>What are the characteristics of students who suffer from second/foreign language speaking anxiety?  </a:t>
          </a:r>
          <a:endParaRPr lang="en-US" sz="2100" kern="1200" dirty="0">
            <a:latin typeface="Avenir Next LT Pro"/>
            <a:cs typeface="Times New Roman"/>
          </a:endParaRPr>
        </a:p>
      </dsp:txBody>
      <dsp:txXfrm>
        <a:off x="1747646" y="646"/>
        <a:ext cx="4079287" cy="1513113"/>
      </dsp:txXfrm>
    </dsp:sp>
    <dsp:sp modelId="{0195647D-015B-491A-A6F3-664541ADAC78}">
      <dsp:nvSpPr>
        <dsp:cNvPr id="0" name=""/>
        <dsp:cNvSpPr/>
      </dsp:nvSpPr>
      <dsp:spPr>
        <a:xfrm>
          <a:off x="0" y="1892039"/>
          <a:ext cx="5826934" cy="15131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924463-0A3F-43A2-A579-2E3883FCB5D7}">
      <dsp:nvSpPr>
        <dsp:cNvPr id="0" name=""/>
        <dsp:cNvSpPr/>
      </dsp:nvSpPr>
      <dsp:spPr>
        <a:xfrm>
          <a:off x="457716" y="2232489"/>
          <a:ext cx="832212" cy="8322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BC467-5D3C-4D06-889D-E2396EA44CF2}">
      <dsp:nvSpPr>
        <dsp:cNvPr id="0" name=""/>
        <dsp:cNvSpPr/>
      </dsp:nvSpPr>
      <dsp:spPr>
        <a:xfrm>
          <a:off x="1747646" y="1892039"/>
          <a:ext cx="4079287" cy="1513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138" tIns="160138" rIns="160138" bIns="16013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latin typeface="Avenir Next LT Pro"/>
              <a:cs typeface="Times New Roman"/>
            </a:rPr>
            <a:t>What are the sources of second/foreign language speaking anxiety?  </a:t>
          </a:r>
          <a:endParaRPr lang="en-US" sz="2100" kern="1200" dirty="0">
            <a:latin typeface="Avenir Next LT Pro"/>
            <a:cs typeface="Times New Roman"/>
          </a:endParaRPr>
        </a:p>
      </dsp:txBody>
      <dsp:txXfrm>
        <a:off x="1747646" y="1892039"/>
        <a:ext cx="4079287" cy="1513113"/>
      </dsp:txXfrm>
    </dsp:sp>
    <dsp:sp modelId="{54F2E993-CB03-4635-9F81-2E7545EB08BA}">
      <dsp:nvSpPr>
        <dsp:cNvPr id="0" name=""/>
        <dsp:cNvSpPr/>
      </dsp:nvSpPr>
      <dsp:spPr>
        <a:xfrm>
          <a:off x="0" y="3783431"/>
          <a:ext cx="5826934" cy="15131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F79A78-D443-4912-94BE-E3063113453B}">
      <dsp:nvSpPr>
        <dsp:cNvPr id="0" name=""/>
        <dsp:cNvSpPr/>
      </dsp:nvSpPr>
      <dsp:spPr>
        <a:xfrm>
          <a:off x="457716" y="4123882"/>
          <a:ext cx="832212" cy="8322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02EEA3-02CA-4399-9595-A8ECB2673D1A}">
      <dsp:nvSpPr>
        <dsp:cNvPr id="0" name=""/>
        <dsp:cNvSpPr/>
      </dsp:nvSpPr>
      <dsp:spPr>
        <a:xfrm>
          <a:off x="1747646" y="3783431"/>
          <a:ext cx="4079287" cy="1513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138" tIns="160138" rIns="160138" bIns="16013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latin typeface="Avenir Next LT Pro"/>
              <a:cs typeface="Times New Roman"/>
            </a:rPr>
            <a:t>Which strategies can be used to successfully cope with adult learners’ foreign language speaking anxiety?</a:t>
          </a:r>
          <a:r>
            <a:rPr lang="en-GB" sz="2100" kern="1200" dirty="0">
              <a:latin typeface="Times New Roman"/>
              <a:cs typeface="Times New Roman"/>
            </a:rPr>
            <a:t>  </a:t>
          </a:r>
          <a:endParaRPr lang="en-US" sz="2100" kern="1200" dirty="0">
            <a:latin typeface="Times New Roman"/>
            <a:cs typeface="Times New Roman"/>
          </a:endParaRPr>
        </a:p>
      </dsp:txBody>
      <dsp:txXfrm>
        <a:off x="1747646" y="3783431"/>
        <a:ext cx="4079287" cy="15131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41BA0-1E67-441F-BAA2-ED1394252CB8}">
      <dsp:nvSpPr>
        <dsp:cNvPr id="0" name=""/>
        <dsp:cNvSpPr/>
      </dsp:nvSpPr>
      <dsp:spPr>
        <a:xfrm>
          <a:off x="0" y="646"/>
          <a:ext cx="5826934" cy="15131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A5755C-EDC9-41A7-94F8-1FBE5CE1D175}">
      <dsp:nvSpPr>
        <dsp:cNvPr id="0" name=""/>
        <dsp:cNvSpPr/>
      </dsp:nvSpPr>
      <dsp:spPr>
        <a:xfrm>
          <a:off x="457716" y="341097"/>
          <a:ext cx="832212" cy="8322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F121C-997F-4F6D-BC8E-86CDCA245B8D}">
      <dsp:nvSpPr>
        <dsp:cNvPr id="0" name=""/>
        <dsp:cNvSpPr/>
      </dsp:nvSpPr>
      <dsp:spPr>
        <a:xfrm>
          <a:off x="1747646" y="646"/>
          <a:ext cx="4079287" cy="1513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138" tIns="160138" rIns="160138" bIns="16013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venir Next LT Pro"/>
            </a:rPr>
            <a:t>Even though the evidence of speaking anxiety in adults was low, there is evidence of foreign language classroom anxiety.</a:t>
          </a:r>
        </a:p>
      </dsp:txBody>
      <dsp:txXfrm>
        <a:off x="1747646" y="646"/>
        <a:ext cx="4079287" cy="1513113"/>
      </dsp:txXfrm>
    </dsp:sp>
    <dsp:sp modelId="{152AC47B-E38A-48E8-A087-B306209770F5}">
      <dsp:nvSpPr>
        <dsp:cNvPr id="0" name=""/>
        <dsp:cNvSpPr/>
      </dsp:nvSpPr>
      <dsp:spPr>
        <a:xfrm>
          <a:off x="0" y="1892039"/>
          <a:ext cx="5826934" cy="15131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829536-67DB-497D-9042-CD2783568D3B}">
      <dsp:nvSpPr>
        <dsp:cNvPr id="0" name=""/>
        <dsp:cNvSpPr/>
      </dsp:nvSpPr>
      <dsp:spPr>
        <a:xfrm>
          <a:off x="457716" y="2232489"/>
          <a:ext cx="832212" cy="8322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13A81-C8BE-4709-9A3F-F1B6E8540C70}">
      <dsp:nvSpPr>
        <dsp:cNvPr id="0" name=""/>
        <dsp:cNvSpPr/>
      </dsp:nvSpPr>
      <dsp:spPr>
        <a:xfrm>
          <a:off x="1747646" y="1892039"/>
          <a:ext cx="4079287" cy="1513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138" tIns="160138" rIns="160138" bIns="16013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venir Next LT Pro"/>
            </a:rPr>
            <a:t>This study allowed the participants to voice their opinions and reflect on their learning experiences.</a:t>
          </a:r>
        </a:p>
      </dsp:txBody>
      <dsp:txXfrm>
        <a:off x="1747646" y="1892039"/>
        <a:ext cx="4079287" cy="1513113"/>
      </dsp:txXfrm>
    </dsp:sp>
    <dsp:sp modelId="{166F9AE5-48D1-4E09-8B5F-13EA171F16DE}">
      <dsp:nvSpPr>
        <dsp:cNvPr id="0" name=""/>
        <dsp:cNvSpPr/>
      </dsp:nvSpPr>
      <dsp:spPr>
        <a:xfrm>
          <a:off x="0" y="3783431"/>
          <a:ext cx="5826934" cy="15131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730F67-1DED-4941-BEF5-A6B1808E0747}">
      <dsp:nvSpPr>
        <dsp:cNvPr id="0" name=""/>
        <dsp:cNvSpPr/>
      </dsp:nvSpPr>
      <dsp:spPr>
        <a:xfrm>
          <a:off x="457716" y="4123882"/>
          <a:ext cx="832212" cy="8322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CA4E9-8E04-43E8-9409-3990E6C1EB0A}">
      <dsp:nvSpPr>
        <dsp:cNvPr id="0" name=""/>
        <dsp:cNvSpPr/>
      </dsp:nvSpPr>
      <dsp:spPr>
        <a:xfrm>
          <a:off x="1747646" y="3783431"/>
          <a:ext cx="4079287" cy="1513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138" tIns="160138" rIns="160138" bIns="16013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venir Next LT Pro"/>
            </a:rPr>
            <a:t>This study will serve as a foundation for further study into this area.</a:t>
          </a:r>
        </a:p>
      </dsp:txBody>
      <dsp:txXfrm>
        <a:off x="1747646" y="3783431"/>
        <a:ext cx="4079287" cy="15131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34E49-F650-4E92-B807-82E98EAF9494}">
      <dsp:nvSpPr>
        <dsp:cNvPr id="0" name=""/>
        <dsp:cNvSpPr/>
      </dsp:nvSpPr>
      <dsp:spPr>
        <a:xfrm>
          <a:off x="0" y="231404"/>
          <a:ext cx="2957512" cy="18780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615DD-58DE-4199-8BBB-B74DC75B870A}">
      <dsp:nvSpPr>
        <dsp:cNvPr id="0" name=""/>
        <dsp:cNvSpPr/>
      </dsp:nvSpPr>
      <dsp:spPr>
        <a:xfrm>
          <a:off x="328612" y="543586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venir Next LT Pro"/>
            </a:rPr>
            <a:t>Learner age does not change the fact that students can experience negative emotions when it comes to their learning.</a:t>
          </a:r>
        </a:p>
      </dsp:txBody>
      <dsp:txXfrm>
        <a:off x="383617" y="598591"/>
        <a:ext cx="2847502" cy="1768010"/>
      </dsp:txXfrm>
    </dsp:sp>
    <dsp:sp modelId="{8AB7D67A-CC72-4363-BDE8-0C8D92C0B749}">
      <dsp:nvSpPr>
        <dsp:cNvPr id="0" name=""/>
        <dsp:cNvSpPr/>
      </dsp:nvSpPr>
      <dsp:spPr>
        <a:xfrm>
          <a:off x="3614737" y="231404"/>
          <a:ext cx="2957512" cy="18780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87A64-F98D-44F3-8ADF-92D59234D486}">
      <dsp:nvSpPr>
        <dsp:cNvPr id="0" name=""/>
        <dsp:cNvSpPr/>
      </dsp:nvSpPr>
      <dsp:spPr>
        <a:xfrm>
          <a:off x="3943350" y="543586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venir Next LT Pro"/>
            </a:rPr>
            <a:t>Adults may be more independent but that does not mean that they will not struggle in their studies.</a:t>
          </a:r>
        </a:p>
      </dsp:txBody>
      <dsp:txXfrm>
        <a:off x="3998355" y="598591"/>
        <a:ext cx="2847502" cy="1768010"/>
      </dsp:txXfrm>
    </dsp:sp>
    <dsp:sp modelId="{C2E10F68-4F64-4876-ADC3-47829E285DB4}">
      <dsp:nvSpPr>
        <dsp:cNvPr id="0" name=""/>
        <dsp:cNvSpPr/>
      </dsp:nvSpPr>
      <dsp:spPr>
        <a:xfrm>
          <a:off x="7229475" y="231404"/>
          <a:ext cx="2957512" cy="18780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8B720-AF62-4045-B89C-9CC2F274A1F3}">
      <dsp:nvSpPr>
        <dsp:cNvPr id="0" name=""/>
        <dsp:cNvSpPr/>
      </dsp:nvSpPr>
      <dsp:spPr>
        <a:xfrm>
          <a:off x="7558087" y="543586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venir Next LT Pro"/>
            </a:rPr>
            <a:t>Anxiety is one of the strongest negative emotions that can hinder a student's learning, especially in languages.</a:t>
          </a:r>
        </a:p>
      </dsp:txBody>
      <dsp:txXfrm>
        <a:off x="7613092" y="598591"/>
        <a:ext cx="2847502" cy="1768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5E6AB-BAC1-42D6-9C0C-7BC213F81918}" type="datetimeFigureOut">
              <a:t>8/4/23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81ED9-B766-4E6A-AE11-887D2B82957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17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681ED9-B766-4E6A-AE11-887D2B82957A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3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>
            <a:normAutofit/>
          </a:bodyPr>
          <a:lstStyle>
            <a:lvl1pPr algn="l"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549D6DC-E1CB-4874-BF52-C3407230D20E}" type="datetime1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7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1D81-C4B9-4A87-89A7-22E29E6C9200}" type="datetime1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5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31520"/>
            <a:ext cx="2628900" cy="5378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31520"/>
            <a:ext cx="7734300" cy="5378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7718-69F7-427E-95A3-C1246AF46913}" type="datetime1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8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3E51-B7F7-4C24-B8E3-5471755DC0E0}" type="datetime1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4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A59F-D956-4598-A3C1-AE72A5387751}" type="datetime1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BD69-7BD3-4731-8064-242619E92CBE}" type="datetime1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9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0625"/>
            <a:ext cx="5157787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9131"/>
            <a:ext cx="5183188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0625"/>
            <a:ext cx="5183188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7D9-239F-488B-9358-023C46BC7084}" type="datetime1">
              <a:rPr lang="en-US" smtClean="0"/>
              <a:t>8/4/23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8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1C24-7140-4FDE-92F3-654C6E2D3C1C}" type="datetime1">
              <a:rPr lang="en-US" smtClean="0"/>
              <a:t>8/4/23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6ACF-ECB9-4B5F-A429-08B8AC75E8EF}" type="datetime1">
              <a:rPr lang="en-US" smtClean="0"/>
              <a:t>8/4/23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4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31521"/>
            <a:ext cx="6172200" cy="512953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29B-EE2A-486A-BDB9-0C848B4FAFDD}" type="datetime1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3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7257"/>
            <a:ext cx="6172200" cy="517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E4A-CB8D-40AB-BFFC-AAF37EA071CB}" type="datetime1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1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</a:extLst>
            </p:cNvPr>
            <p:cNvCxnSpPr>
              <a:cxnSpLocks/>
            </p:cNvCxnSpPr>
            <p:nvPr/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</a:extLst>
            </p:cNvPr>
            <p:cNvCxnSpPr>
              <a:cxnSpLocks/>
            </p:cNvCxnSpPr>
            <p:nvPr/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</a:extLst>
            </p:cNvPr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</a:extLst>
            </p:cNvPr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5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central.ucl.ac.uk/Play/9474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7" Type="http://schemas.openxmlformats.org/officeDocument/2006/relationships/image" Target="../media/image27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svg"/><Relationship Id="rId7" Type="http://schemas.openxmlformats.org/officeDocument/2006/relationships/image" Target="../media/image33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svg"/><Relationship Id="rId4" Type="http://schemas.openxmlformats.org/officeDocument/2006/relationships/image" Target="../media/image30.png"/><Relationship Id="rId9" Type="http://schemas.openxmlformats.org/officeDocument/2006/relationships/image" Target="../media/image3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7" Type="http://schemas.openxmlformats.org/officeDocument/2006/relationships/image" Target="../media/image43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sv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" name="Rectangle 89">
            <a:extLst>
              <a:ext uri="{FF2B5EF4-FFF2-40B4-BE49-F238E27FC236}">
                <a16:creationId xmlns:a16="http://schemas.microsoft.com/office/drawing/2014/main" id="{D6A5485D-4AF6-47BA-8BB1-44D0639B9F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79" name="Picture 3">
            <a:extLst>
              <a:ext uri="{FF2B5EF4-FFF2-40B4-BE49-F238E27FC236}">
                <a16:creationId xmlns:a16="http://schemas.microsoft.com/office/drawing/2014/main" id="{7A1708CF-1381-5488-D89E-1B50237CF9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1140" b="13860"/>
          <a:stretch/>
        </p:blipFill>
        <p:spPr>
          <a:xfrm>
            <a:off x="20" y="-1"/>
            <a:ext cx="12189789" cy="6873457"/>
          </a:xfrm>
          <a:prstGeom prst="rect">
            <a:avLst/>
          </a:prstGeom>
        </p:spPr>
      </p:pic>
      <p:grpSp>
        <p:nvGrpSpPr>
          <p:cNvPr id="105" name="Group 91">
            <a:extLst>
              <a:ext uri="{FF2B5EF4-FFF2-40B4-BE49-F238E27FC236}">
                <a16:creationId xmlns:a16="http://schemas.microsoft.com/office/drawing/2014/main" id="{A8963ABC-42C2-4A68-B7BC-F6224003B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8533" y="0"/>
            <a:ext cx="5036243" cy="6857997"/>
            <a:chOff x="6527224" y="0"/>
            <a:chExt cx="5036243" cy="6857997"/>
          </a:xfrm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3A133FC8-A0B9-457B-88CC-776268EAD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V="1">
              <a:off x="9045345" y="0"/>
              <a:ext cx="0" cy="6857997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Freeform: Shape 93">
              <a:extLst>
                <a:ext uri="{FF2B5EF4-FFF2-40B4-BE49-F238E27FC236}">
                  <a16:creationId xmlns:a16="http://schemas.microsoft.com/office/drawing/2014/main" id="{6640ECAF-107F-4029-BE08-A308A87D48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527224" y="554126"/>
              <a:ext cx="5036243" cy="5665702"/>
            </a:xfrm>
            <a:custGeom>
              <a:avLst/>
              <a:gdLst>
                <a:gd name="connsiteX0" fmla="*/ 1939325 w 3878650"/>
                <a:gd name="connsiteY0" fmla="*/ 4363426 h 4363426"/>
                <a:gd name="connsiteX1" fmla="*/ 0 w 3878650"/>
                <a:gd name="connsiteY1" fmla="*/ 2424101 h 4363426"/>
                <a:gd name="connsiteX2" fmla="*/ 0 w 3878650"/>
                <a:gd name="connsiteY2" fmla="*/ 1734201 h 4363426"/>
                <a:gd name="connsiteX3" fmla="*/ 0 w 3878650"/>
                <a:gd name="connsiteY3" fmla="*/ 0 h 4363426"/>
                <a:gd name="connsiteX4" fmla="*/ 3878650 w 3878650"/>
                <a:gd name="connsiteY4" fmla="*/ 0 h 4363426"/>
                <a:gd name="connsiteX5" fmla="*/ 3878650 w 3878650"/>
                <a:gd name="connsiteY5" fmla="*/ 330044 h 4363426"/>
                <a:gd name="connsiteX6" fmla="*/ 3878650 w 3878650"/>
                <a:gd name="connsiteY6" fmla="*/ 2424101 h 4363426"/>
                <a:gd name="connsiteX7" fmla="*/ 1939325 w 3878650"/>
                <a:gd name="connsiteY7" fmla="*/ 4363426 h 436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78650" h="4363426">
                  <a:moveTo>
                    <a:pt x="1939325" y="4363426"/>
                  </a:moveTo>
                  <a:cubicBezTo>
                    <a:pt x="868265" y="4363426"/>
                    <a:pt x="0" y="3495161"/>
                    <a:pt x="0" y="2424101"/>
                  </a:cubicBezTo>
                  <a:lnTo>
                    <a:pt x="0" y="1734201"/>
                  </a:lnTo>
                  <a:lnTo>
                    <a:pt x="0" y="0"/>
                  </a:lnTo>
                  <a:lnTo>
                    <a:pt x="3878650" y="0"/>
                  </a:lnTo>
                  <a:lnTo>
                    <a:pt x="3878650" y="330044"/>
                  </a:lnTo>
                  <a:lnTo>
                    <a:pt x="3878650" y="2424101"/>
                  </a:lnTo>
                  <a:cubicBezTo>
                    <a:pt x="3878650" y="3495161"/>
                    <a:pt x="3010385" y="4363426"/>
                    <a:pt x="1939325" y="436342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1" y="1876425"/>
            <a:ext cx="4597400" cy="1786255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900">
                <a:cs typeface="Calibri Light"/>
              </a:rPr>
              <a:t>Adult EFLs/ESLs: A close examination into speaking anxiety in the classroom</a:t>
            </a:r>
            <a:endParaRPr lang="en-US" sz="29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3042"/>
            <a:ext cx="4597400" cy="21342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>
                <a:cs typeface="Calibri"/>
              </a:rPr>
              <a:t>Christina Work</a:t>
            </a:r>
          </a:p>
          <a:p>
            <a:pPr algn="ctr"/>
            <a:r>
              <a:rPr lang="en-US">
                <a:cs typeface="Calibri"/>
              </a:rPr>
              <a:t>University of Strathclyde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78E90-FF10-686F-CBEF-233FFC942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615" y="2768908"/>
            <a:ext cx="697877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solidFill>
                  <a:srgbClr val="A86172"/>
                </a:solidFill>
                <a:latin typeface="Footlight MT Light"/>
                <a:cs typeface="Calibri"/>
              </a:rPr>
              <a:t>What are the characteristics of students who suffer from second/foreign language speaking anxiety?</a:t>
            </a:r>
            <a:endParaRPr lang="en-US" sz="2800" dirty="0">
              <a:solidFill>
                <a:srgbClr val="A86172"/>
              </a:solidFill>
              <a:latin typeface="Footlight MT Ligh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D158963-8E93-9282-9011-11C0A1546D9B}"/>
              </a:ext>
            </a:extLst>
          </p:cNvPr>
          <p:cNvSpPr txBox="1">
            <a:spLocks/>
          </p:cNvSpPr>
          <p:nvPr/>
        </p:nvSpPr>
        <p:spPr>
          <a:xfrm>
            <a:off x="803694" y="1152893"/>
            <a:ext cx="35282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chemeClr val="tx1"/>
                </a:solidFill>
                <a:latin typeface="Avenir Next LT Pro"/>
                <a:cs typeface="Calibri"/>
              </a:rPr>
              <a:t>Physical Traits:</a:t>
            </a:r>
            <a:endParaRPr lang="en-US" sz="2400" dirty="0">
              <a:solidFill>
                <a:schemeClr val="tx1"/>
              </a:solidFill>
              <a:latin typeface="Avenir Next LT Pro"/>
              <a:cs typeface="Calibri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venir Next LT Pro"/>
                <a:cs typeface="Calibri"/>
              </a:rPr>
              <a:t>Trembling of the body, rapid heartbeat and panic attacks.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9ECD911-A99E-1318-2ED8-BAB55AB87314}"/>
              </a:ext>
            </a:extLst>
          </p:cNvPr>
          <p:cNvSpPr txBox="1">
            <a:spLocks/>
          </p:cNvSpPr>
          <p:nvPr/>
        </p:nvSpPr>
        <p:spPr>
          <a:xfrm>
            <a:off x="7949242" y="1052251"/>
            <a:ext cx="3283789" cy="1541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/>
                </a:solidFill>
                <a:latin typeface="Avenir Next LT Pro"/>
                <a:cs typeface="Calibri"/>
              </a:rPr>
              <a:t>Emotional Traits:</a:t>
            </a:r>
            <a:endParaRPr lang="en-US">
              <a:solidFill>
                <a:schemeClr val="tx1"/>
              </a:solidFill>
              <a:latin typeface="Avenir Next LT Pro"/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Avenir Next LT Pro"/>
                <a:cs typeface="Calibri"/>
              </a:rPr>
              <a:t>Worry, fear, memory lapse and self-doubt.</a:t>
            </a:r>
            <a:endParaRPr lang="en-US" dirty="0">
              <a:solidFill>
                <a:schemeClr val="tx1"/>
              </a:solidFill>
              <a:latin typeface="Avenir Next LT Pro"/>
              <a:cs typeface="Calibri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EA4EDBA-29D4-0BE0-49A2-505401A9E0EE}"/>
              </a:ext>
            </a:extLst>
          </p:cNvPr>
          <p:cNvSpPr txBox="1">
            <a:spLocks/>
          </p:cNvSpPr>
          <p:nvPr/>
        </p:nvSpPr>
        <p:spPr>
          <a:xfrm>
            <a:off x="4441165" y="4344667"/>
            <a:ext cx="3326921" cy="1469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/>
                </a:solidFill>
                <a:latin typeface="Avenir Next LT Pro"/>
                <a:cs typeface="Calibri"/>
              </a:rPr>
              <a:t>Avoidance of:</a:t>
            </a:r>
            <a:endParaRPr lang="en-US" dirty="0">
              <a:solidFill>
                <a:schemeClr val="tx1"/>
              </a:solidFill>
              <a:latin typeface="Avenir Next LT Pro"/>
              <a:cs typeface="Calibri"/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Avenir Next LT Pro"/>
                <a:cs typeface="Calibri"/>
              </a:rPr>
              <a:t>Class altogether, taking tests, speaking out and volunteering in class.</a:t>
            </a:r>
            <a:endParaRPr lang="en-US" dirty="0">
              <a:solidFill>
                <a:schemeClr val="tx1"/>
              </a:solidFill>
              <a:latin typeface="Avenir Next LT Pro"/>
              <a:cs typeface="Calibri"/>
            </a:endParaRPr>
          </a:p>
        </p:txBody>
      </p:sp>
      <p:sp>
        <p:nvSpPr>
          <p:cNvPr id="4" name="Double Brace 3">
            <a:extLst>
              <a:ext uri="{FF2B5EF4-FFF2-40B4-BE49-F238E27FC236}">
                <a16:creationId xmlns:a16="http://schemas.microsoft.com/office/drawing/2014/main" id="{5F877852-EDA0-76FB-30A9-7DBAF9DEAF0C}"/>
              </a:ext>
            </a:extLst>
          </p:cNvPr>
          <p:cNvSpPr/>
          <p:nvPr/>
        </p:nvSpPr>
        <p:spPr>
          <a:xfrm>
            <a:off x="696776" y="859134"/>
            <a:ext cx="3752489" cy="1912188"/>
          </a:xfrm>
          <a:prstGeom prst="bracePair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uble Brace 5">
            <a:extLst>
              <a:ext uri="{FF2B5EF4-FFF2-40B4-BE49-F238E27FC236}">
                <a16:creationId xmlns:a16="http://schemas.microsoft.com/office/drawing/2014/main" id="{529BC8FC-D969-9AB4-9CD1-0CA5832382FA}"/>
              </a:ext>
            </a:extLst>
          </p:cNvPr>
          <p:cNvSpPr/>
          <p:nvPr/>
        </p:nvSpPr>
        <p:spPr>
          <a:xfrm>
            <a:off x="7756058" y="1146681"/>
            <a:ext cx="3623094" cy="1452113"/>
          </a:xfrm>
          <a:prstGeom prst="bracePair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uble Brace 10">
            <a:extLst>
              <a:ext uri="{FF2B5EF4-FFF2-40B4-BE49-F238E27FC236}">
                <a16:creationId xmlns:a16="http://schemas.microsoft.com/office/drawing/2014/main" id="{C3186EA8-FDC3-A877-016E-F5C63A03F336}"/>
              </a:ext>
            </a:extLst>
          </p:cNvPr>
          <p:cNvSpPr/>
          <p:nvPr/>
        </p:nvSpPr>
        <p:spPr>
          <a:xfrm>
            <a:off x="4176096" y="4338455"/>
            <a:ext cx="3853132" cy="1552754"/>
          </a:xfrm>
          <a:prstGeom prst="bracePair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0CEF6-3C4D-57CF-1F81-8E4E5FAAA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784" y="2768908"/>
            <a:ext cx="6432432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What are the sources of second/foreign language speaking anxiety?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F231A1-E163-8AF5-562F-4DBDCBFD2D59}"/>
              </a:ext>
            </a:extLst>
          </p:cNvPr>
          <p:cNvSpPr txBox="1"/>
          <p:nvPr/>
        </p:nvSpPr>
        <p:spPr>
          <a:xfrm>
            <a:off x="579651" y="1182099"/>
            <a:ext cx="329942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/>
              <a:t>Learning Content:</a:t>
            </a:r>
          </a:p>
          <a:p>
            <a:pPr algn="ctr"/>
            <a:r>
              <a:rPr lang="en-US" dirty="0"/>
              <a:t>Students are more anxious with content they are unfamiliar with or do not understand. The fear of the "unknown".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651A8D-9823-D72B-3EDE-BD90742CBB5A}"/>
              </a:ext>
            </a:extLst>
          </p:cNvPr>
          <p:cNvSpPr txBox="1"/>
          <p:nvPr/>
        </p:nvSpPr>
        <p:spPr>
          <a:xfrm>
            <a:off x="7737546" y="1131419"/>
            <a:ext cx="3658861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/>
              <a:t>Peer Pressure:</a:t>
            </a:r>
          </a:p>
          <a:p>
            <a:pPr algn="ctr"/>
            <a:r>
              <a:rPr lang="en-US" dirty="0"/>
              <a:t>Pressure for adults exists in many forms; social acceptance, perform well academically and outside-the-classroom influences.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3D89A1-E2A5-1403-A785-3486F23E167F}"/>
              </a:ext>
            </a:extLst>
          </p:cNvPr>
          <p:cNvSpPr txBox="1"/>
          <p:nvPr/>
        </p:nvSpPr>
        <p:spPr>
          <a:xfrm>
            <a:off x="1816105" y="4273230"/>
            <a:ext cx="3917654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/>
              <a:t>Interactions between student and teacher:</a:t>
            </a:r>
          </a:p>
          <a:p>
            <a:pPr algn="ctr"/>
            <a:r>
              <a:rPr lang="en-US" dirty="0"/>
              <a:t>Teaching time is limited for adults due to the independence of their age group, and the responsibility to complete all the work individually.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4F5B61-D873-040E-2D5C-0D352C033B24}"/>
              </a:ext>
            </a:extLst>
          </p:cNvPr>
          <p:cNvSpPr txBox="1"/>
          <p:nvPr/>
        </p:nvSpPr>
        <p:spPr>
          <a:xfrm>
            <a:off x="6833802" y="4273230"/>
            <a:ext cx="3745125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/>
              <a:t>Learning Environment:</a:t>
            </a:r>
          </a:p>
          <a:p>
            <a:pPr algn="ctr"/>
            <a:r>
              <a:rPr lang="en-US" dirty="0"/>
              <a:t>Sense of competitiveness and determination to succeed despite the shared communities of practice that adult learners share.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51A266-99A3-0B69-AF75-571668C109CD}"/>
              </a:ext>
            </a:extLst>
          </p:cNvPr>
          <p:cNvSpPr txBox="1"/>
          <p:nvPr/>
        </p:nvSpPr>
        <p:spPr>
          <a:xfrm>
            <a:off x="3822272" y="830444"/>
            <a:ext cx="3745125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/>
              <a:t>Assessments:</a:t>
            </a:r>
          </a:p>
          <a:p>
            <a:pPr algn="ctr"/>
            <a:r>
              <a:rPr lang="en-US" dirty="0"/>
              <a:t>Influence of assessment outcomes can negatively affect the student's ability to function and perform well.</a:t>
            </a:r>
          </a:p>
        </p:txBody>
      </p:sp>
      <p:sp>
        <p:nvSpPr>
          <p:cNvPr id="8" name="Double Brace 7">
            <a:extLst>
              <a:ext uri="{FF2B5EF4-FFF2-40B4-BE49-F238E27FC236}">
                <a16:creationId xmlns:a16="http://schemas.microsoft.com/office/drawing/2014/main" id="{B120D76A-A271-E063-9049-C76E193C7CD8}"/>
              </a:ext>
            </a:extLst>
          </p:cNvPr>
          <p:cNvSpPr/>
          <p:nvPr/>
        </p:nvSpPr>
        <p:spPr>
          <a:xfrm>
            <a:off x="581757" y="1117927"/>
            <a:ext cx="3306791" cy="1825924"/>
          </a:xfrm>
          <a:prstGeom prst="bracePair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uble Brace 9">
            <a:extLst>
              <a:ext uri="{FF2B5EF4-FFF2-40B4-BE49-F238E27FC236}">
                <a16:creationId xmlns:a16="http://schemas.microsoft.com/office/drawing/2014/main" id="{6C058C2E-0CE1-5155-E252-D8867B0021F9}"/>
              </a:ext>
            </a:extLst>
          </p:cNvPr>
          <p:cNvSpPr/>
          <p:nvPr/>
        </p:nvSpPr>
        <p:spPr>
          <a:xfrm>
            <a:off x="3931930" y="765509"/>
            <a:ext cx="3508075" cy="1682150"/>
          </a:xfrm>
          <a:prstGeom prst="bracePair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uble Brace 12">
            <a:extLst>
              <a:ext uri="{FF2B5EF4-FFF2-40B4-BE49-F238E27FC236}">
                <a16:creationId xmlns:a16="http://schemas.microsoft.com/office/drawing/2014/main" id="{A08EF994-735B-A486-E98A-AC8491DBC621}"/>
              </a:ext>
            </a:extLst>
          </p:cNvPr>
          <p:cNvSpPr/>
          <p:nvPr/>
        </p:nvSpPr>
        <p:spPr>
          <a:xfrm>
            <a:off x="7483387" y="1031661"/>
            <a:ext cx="4083169" cy="1965636"/>
          </a:xfrm>
          <a:prstGeom prst="bracePair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uble Brace 14">
            <a:extLst>
              <a:ext uri="{FF2B5EF4-FFF2-40B4-BE49-F238E27FC236}">
                <a16:creationId xmlns:a16="http://schemas.microsoft.com/office/drawing/2014/main" id="{1496C121-86D7-F5F0-E970-4952C074CCC5}"/>
              </a:ext>
            </a:extLst>
          </p:cNvPr>
          <p:cNvSpPr/>
          <p:nvPr/>
        </p:nvSpPr>
        <p:spPr>
          <a:xfrm>
            <a:off x="1602548" y="4180304"/>
            <a:ext cx="4356340" cy="1912187"/>
          </a:xfrm>
          <a:prstGeom prst="bracePair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uble Brace 16">
            <a:extLst>
              <a:ext uri="{FF2B5EF4-FFF2-40B4-BE49-F238E27FC236}">
                <a16:creationId xmlns:a16="http://schemas.microsoft.com/office/drawing/2014/main" id="{C4A6100C-F74B-70DA-5C84-9D37DAFF3388}"/>
              </a:ext>
            </a:extLst>
          </p:cNvPr>
          <p:cNvSpPr/>
          <p:nvPr/>
        </p:nvSpPr>
        <p:spPr>
          <a:xfrm>
            <a:off x="6649001" y="4180305"/>
            <a:ext cx="4083169" cy="1754036"/>
          </a:xfrm>
          <a:prstGeom prst="bracePair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1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726E9-E126-C3E8-D515-F5A2BEEA2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4086" y="2883927"/>
            <a:ext cx="732382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Which strategies can be used to successfully cope with adult learners' foreign language speaking anxiety?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5D32EE-AC70-9879-9DCB-0DB682EDF090}"/>
              </a:ext>
            </a:extLst>
          </p:cNvPr>
          <p:cNvSpPr txBox="1"/>
          <p:nvPr/>
        </p:nvSpPr>
        <p:spPr>
          <a:xfrm>
            <a:off x="767961" y="979063"/>
            <a:ext cx="310375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Time set aside for additional support/questions from students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23468D-3A7D-20D2-6744-AA7CBC4529D1}"/>
              </a:ext>
            </a:extLst>
          </p:cNvPr>
          <p:cNvSpPr txBox="1"/>
          <p:nvPr/>
        </p:nvSpPr>
        <p:spPr>
          <a:xfrm>
            <a:off x="4477319" y="1841703"/>
            <a:ext cx="310375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Positive encouragement from lecturer/teacher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34F77D-C35B-22E5-85EC-33E0CE2290DC}"/>
              </a:ext>
            </a:extLst>
          </p:cNvPr>
          <p:cNvSpPr txBox="1"/>
          <p:nvPr/>
        </p:nvSpPr>
        <p:spPr>
          <a:xfrm>
            <a:off x="767961" y="4242723"/>
            <a:ext cx="310375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Regular and thorough feedback from lecturer/teacher to keep student on track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526AF9-CB66-5AFB-A042-E8DFE4CBC106}"/>
              </a:ext>
            </a:extLst>
          </p:cNvPr>
          <p:cNvSpPr txBox="1"/>
          <p:nvPr/>
        </p:nvSpPr>
        <p:spPr>
          <a:xfrm>
            <a:off x="8301696" y="4372119"/>
            <a:ext cx="310375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Simplified instructions and steady pace to ease confusion and worry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DF4702-6F04-C8CE-E688-D3BC13E727D5}"/>
              </a:ext>
            </a:extLst>
          </p:cNvPr>
          <p:cNvSpPr txBox="1"/>
          <p:nvPr/>
        </p:nvSpPr>
        <p:spPr>
          <a:xfrm>
            <a:off x="8272941" y="979063"/>
            <a:ext cx="297436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Authentic/Modern materials to encourage interaction and relatability for students</a:t>
            </a: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99A5BD-8431-D42B-48A3-1C4B262AFF71}"/>
              </a:ext>
            </a:extLst>
          </p:cNvPr>
          <p:cNvSpPr txBox="1"/>
          <p:nvPr/>
        </p:nvSpPr>
        <p:spPr>
          <a:xfrm>
            <a:off x="4549205" y="4702798"/>
            <a:ext cx="310375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Increase enjoyment within the classroom to negate the negative effects of anxiety</a:t>
            </a:r>
          </a:p>
        </p:txBody>
      </p:sp>
      <p:sp>
        <p:nvSpPr>
          <p:cNvPr id="12" name="Double Brace 11">
            <a:extLst>
              <a:ext uri="{FF2B5EF4-FFF2-40B4-BE49-F238E27FC236}">
                <a16:creationId xmlns:a16="http://schemas.microsoft.com/office/drawing/2014/main" id="{3500B5F2-972E-3496-A47D-D2824E32B035}"/>
              </a:ext>
            </a:extLst>
          </p:cNvPr>
          <p:cNvSpPr/>
          <p:nvPr/>
        </p:nvSpPr>
        <p:spPr>
          <a:xfrm>
            <a:off x="898058" y="859134"/>
            <a:ext cx="2846717" cy="1452113"/>
          </a:xfrm>
          <a:prstGeom prst="bracePair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uble Brace 12">
            <a:extLst>
              <a:ext uri="{FF2B5EF4-FFF2-40B4-BE49-F238E27FC236}">
                <a16:creationId xmlns:a16="http://schemas.microsoft.com/office/drawing/2014/main" id="{B32C74F5-00BA-5218-3A0F-43226F76663F}"/>
              </a:ext>
            </a:extLst>
          </p:cNvPr>
          <p:cNvSpPr/>
          <p:nvPr/>
        </p:nvSpPr>
        <p:spPr>
          <a:xfrm>
            <a:off x="4607416" y="1434228"/>
            <a:ext cx="2846717" cy="1452113"/>
          </a:xfrm>
          <a:prstGeom prst="bracePair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uble Brace 13">
            <a:extLst>
              <a:ext uri="{FF2B5EF4-FFF2-40B4-BE49-F238E27FC236}">
                <a16:creationId xmlns:a16="http://schemas.microsoft.com/office/drawing/2014/main" id="{BB8EB987-FA61-F382-0BE4-5CA87C62082C}"/>
              </a:ext>
            </a:extLst>
          </p:cNvPr>
          <p:cNvSpPr/>
          <p:nvPr/>
        </p:nvSpPr>
        <p:spPr>
          <a:xfrm>
            <a:off x="8144247" y="859134"/>
            <a:ext cx="3263659" cy="1452113"/>
          </a:xfrm>
          <a:prstGeom prst="bracePair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uble Brace 14">
            <a:extLst>
              <a:ext uri="{FF2B5EF4-FFF2-40B4-BE49-F238E27FC236}">
                <a16:creationId xmlns:a16="http://schemas.microsoft.com/office/drawing/2014/main" id="{3BB59D75-0A25-48CD-2E0C-964CBD2FCF5C}"/>
              </a:ext>
            </a:extLst>
          </p:cNvPr>
          <p:cNvSpPr/>
          <p:nvPr/>
        </p:nvSpPr>
        <p:spPr>
          <a:xfrm>
            <a:off x="898057" y="4122794"/>
            <a:ext cx="2846717" cy="1452113"/>
          </a:xfrm>
          <a:prstGeom prst="bracePair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uble Brace 15">
            <a:extLst>
              <a:ext uri="{FF2B5EF4-FFF2-40B4-BE49-F238E27FC236}">
                <a16:creationId xmlns:a16="http://schemas.microsoft.com/office/drawing/2014/main" id="{D9BD47CD-8D76-EE37-5F1A-1363EE4172B9}"/>
              </a:ext>
            </a:extLst>
          </p:cNvPr>
          <p:cNvSpPr/>
          <p:nvPr/>
        </p:nvSpPr>
        <p:spPr>
          <a:xfrm>
            <a:off x="4391756" y="4439096"/>
            <a:ext cx="3364301" cy="1452113"/>
          </a:xfrm>
          <a:prstGeom prst="bracePair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uble Brace 16">
            <a:extLst>
              <a:ext uri="{FF2B5EF4-FFF2-40B4-BE49-F238E27FC236}">
                <a16:creationId xmlns:a16="http://schemas.microsoft.com/office/drawing/2014/main" id="{2FE6FBA1-AD6B-D395-6F4A-D7046F664F48}"/>
              </a:ext>
            </a:extLst>
          </p:cNvPr>
          <p:cNvSpPr/>
          <p:nvPr/>
        </p:nvSpPr>
        <p:spPr>
          <a:xfrm>
            <a:off x="8316774" y="4122793"/>
            <a:ext cx="3091131" cy="1408981"/>
          </a:xfrm>
          <a:prstGeom prst="bracePair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2E0F97-3B68-4A9A-81FD-184E8051D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9C0995-256A-4F90-97D6-FB8958A5D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395FB0-69F1-EB22-1493-7BEF8A6A9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81336"/>
            <a:ext cx="4076910" cy="5695389"/>
          </a:xfrm>
        </p:spPr>
        <p:txBody>
          <a:bodyPr anchor="ctr">
            <a:normAutofit/>
          </a:bodyPr>
          <a:lstStyle/>
          <a:p>
            <a:r>
              <a:rPr lang="en-US" sz="5200"/>
              <a:t>Important Points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500373-6BCD-49C7-86D2-7DC695C43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71535" y="-6437"/>
            <a:ext cx="6400800" cy="6864437"/>
            <a:chOff x="5171535" y="-6437"/>
            <a:chExt cx="6400800" cy="686443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C05CF5C-D74E-48AF-AAE5-61AEFB2C7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567246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5A6A4E3-DB84-4A86-933F-10273F0AE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6262643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3928F34-C1F4-426C-A393-E2052F48D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0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90DE79-7D3C-40C4-926C-026AE2773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60990" y="-6437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8F789CE9-0F48-DE58-BD9A-F139E30BA7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793301"/>
              </p:ext>
            </p:extLst>
          </p:nvPr>
        </p:nvGraphicFramePr>
        <p:xfrm>
          <a:off x="5461176" y="788282"/>
          <a:ext cx="5826934" cy="529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705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A5523E6-6E10-4D34-BF96-88ADA228C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76C47E6C-2429-4AF2-AC95-0FF7F0FCE4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9008EFB-6919-4E9D-8F04-2D7A64AD4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0864A9D-4C89-4FB0-AEA3-0BF81EF1D4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2D5E8D5-A3BD-4F3F-BBF2-23D23033A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Graphic 33">
              <a:extLst>
                <a:ext uri="{FF2B5EF4-FFF2-40B4-BE49-F238E27FC236}">
                  <a16:creationId xmlns:a16="http://schemas.microsoft.com/office/drawing/2014/main" id="{4E89C936-0082-41B0-89AC-C8E2D018A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Graphic 33">
              <a:extLst>
                <a:ext uri="{FF2B5EF4-FFF2-40B4-BE49-F238E27FC236}">
                  <a16:creationId xmlns:a16="http://schemas.microsoft.com/office/drawing/2014/main" id="{E46C5BB4-19C7-4188-9A95-24E5AD0C8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78A04C4-5833-962D-FCB9-92CD95698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522"/>
            <a:ext cx="10515588" cy="1984671"/>
          </a:xfrm>
        </p:spPr>
        <p:txBody>
          <a:bodyPr anchor="ctr">
            <a:normAutofit/>
          </a:bodyPr>
          <a:lstStyle/>
          <a:p>
            <a:r>
              <a:rPr lang="en-US" sz="5200"/>
              <a:t>Conclusions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A723B385-1BBA-288C-0A70-9C817C706D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109061"/>
              </p:ext>
            </p:extLst>
          </p:nvPr>
        </p:nvGraphicFramePr>
        <p:xfrm>
          <a:off x="838200" y="3193787"/>
          <a:ext cx="10515600" cy="2653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0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AC21-7C38-C70C-D200-89C76F3A4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1378A-4BB5-E943-2DAB-D205405A2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Boudreau</a:t>
            </a:r>
            <a:r>
              <a:rPr lang="en-US" dirty="0"/>
              <a:t> et al. (2018). Enjoyment and anxiety in second language communication: An</a:t>
            </a:r>
            <a:r>
              <a:rPr lang="en-GB" dirty="0"/>
              <a:t> </a:t>
            </a:r>
            <a:r>
              <a:rPr lang="en-US" dirty="0" err="1"/>
              <a:t>idiodynamic</a:t>
            </a:r>
            <a:r>
              <a:rPr lang="en-US" dirty="0"/>
              <a:t> approach. </a:t>
            </a:r>
            <a:r>
              <a:rPr lang="en-US" i="1" dirty="0"/>
              <a:t>Studies in Second Language Learning and Teaching, 8</a:t>
            </a:r>
            <a:r>
              <a:rPr lang="en-US" dirty="0"/>
              <a:t>, 149 – 170</a:t>
            </a:r>
            <a:endParaRPr lang="en-GB" dirty="0"/>
          </a:p>
          <a:p>
            <a:r>
              <a:rPr lang="en-GB" dirty="0"/>
              <a:t>Dewaele, J. M. (2023, February, 20). </a:t>
            </a:r>
            <a:r>
              <a:rPr lang="en-GB" i="1" dirty="0" err="1"/>
              <a:t>Multilinguals</a:t>
            </a:r>
            <a:r>
              <a:rPr lang="en-GB" i="1" dirty="0"/>
              <a:t>’ language preference for communicating emotions</a:t>
            </a:r>
            <a:r>
              <a:rPr lang="en-GB" dirty="0"/>
              <a:t>. Host Site: UCL </a:t>
            </a:r>
            <a:r>
              <a:rPr lang="en-GB" dirty="0" err="1"/>
              <a:t>Mediacentral</a:t>
            </a:r>
            <a:r>
              <a:rPr lang="en-GB" dirty="0"/>
              <a:t>, URL: </a:t>
            </a:r>
            <a:r>
              <a:rPr lang="en-GB" dirty="0">
                <a:hlinkClick r:id="rId2"/>
              </a:rPr>
              <a:t>https://</a:t>
            </a:r>
            <a:r>
              <a:rPr lang="en-GB" dirty="0" err="1">
                <a:hlinkClick r:id="rId2"/>
              </a:rPr>
              <a:t>mediacentral.ucl.ac.uk</a:t>
            </a:r>
            <a:r>
              <a:rPr lang="en-GB" dirty="0">
                <a:hlinkClick r:id="rId2"/>
              </a:rPr>
              <a:t>/Play/94747</a:t>
            </a:r>
            <a:r>
              <a:rPr lang="en-GB" dirty="0"/>
              <a:t> </a:t>
            </a:r>
          </a:p>
          <a:p>
            <a:r>
              <a:rPr lang="en-US" dirty="0" err="1"/>
              <a:t>Gao</a:t>
            </a:r>
            <a:r>
              <a:rPr lang="en-US" dirty="0"/>
              <a:t>, J. (2022). Scales assessing L2 speaking anxiety: development, validation, and application. </a:t>
            </a:r>
            <a:r>
              <a:rPr lang="en-US" i="1" dirty="0"/>
              <a:t>Frontiers in Psychology, 13, </a:t>
            </a:r>
            <a:r>
              <a:rPr lang="en-US" dirty="0"/>
              <a:t>1 – 13 </a:t>
            </a:r>
          </a:p>
          <a:p>
            <a:r>
              <a:rPr lang="en-US" dirty="0" err="1"/>
              <a:t>Horwitz</a:t>
            </a:r>
            <a:r>
              <a:rPr lang="en-US" dirty="0"/>
              <a:t>, E. K., </a:t>
            </a:r>
            <a:r>
              <a:rPr lang="en-US" dirty="0" err="1"/>
              <a:t>Horwitz</a:t>
            </a:r>
            <a:r>
              <a:rPr lang="en-US" dirty="0"/>
              <a:t>, M. B., &amp; Cope, J. (1986). Foreign language classroom anxiety. </a:t>
            </a:r>
            <a:r>
              <a:rPr lang="en-US" i="1" dirty="0"/>
              <a:t>Modern Language Journal, 70</a:t>
            </a:r>
            <a:r>
              <a:rPr lang="en-US" dirty="0"/>
              <a:t>(2), 125–132</a:t>
            </a:r>
          </a:p>
          <a:p>
            <a:r>
              <a:rPr lang="en-US" dirty="0" err="1"/>
              <a:t>McCroskey</a:t>
            </a:r>
            <a:r>
              <a:rPr lang="en-US" dirty="0"/>
              <a:t>, J. C. (1970). Measures of communication-bound anxiety. </a:t>
            </a:r>
            <a:r>
              <a:rPr lang="en-US" i="1" dirty="0"/>
              <a:t>Speech Monographs, 37</a:t>
            </a:r>
            <a:r>
              <a:rPr lang="en-US" dirty="0"/>
              <a:t>, 269-277.</a:t>
            </a:r>
          </a:p>
        </p:txBody>
      </p:sp>
    </p:spTree>
    <p:extLst>
      <p:ext uri="{BB962C8B-B14F-4D97-AF65-F5344CB8AC3E}">
        <p14:creationId xmlns:p14="http://schemas.microsoft.com/office/powerpoint/2010/main" val="92490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7" name="Rectangle 926">
            <a:extLst>
              <a:ext uri="{FF2B5EF4-FFF2-40B4-BE49-F238E27FC236}">
                <a16:creationId xmlns:a16="http://schemas.microsoft.com/office/drawing/2014/main" id="{B62E0F97-3B68-4A9A-81FD-184E8051D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Rectangle 928">
            <a:extLst>
              <a:ext uri="{FF2B5EF4-FFF2-40B4-BE49-F238E27FC236}">
                <a16:creationId xmlns:a16="http://schemas.microsoft.com/office/drawing/2014/main" id="{1A9C0995-256A-4F90-97D6-FB8958A5D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0" name="Rectangle 930">
            <a:extLst>
              <a:ext uri="{FF2B5EF4-FFF2-40B4-BE49-F238E27FC236}">
                <a16:creationId xmlns:a16="http://schemas.microsoft.com/office/drawing/2014/main" id="{26F97B8F-C372-406F-BC40-FEBF267FD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719" y="2789105"/>
            <a:ext cx="10934171" cy="3456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3" name="Group 932">
            <a:extLst>
              <a:ext uri="{FF2B5EF4-FFF2-40B4-BE49-F238E27FC236}">
                <a16:creationId xmlns:a16="http://schemas.microsoft.com/office/drawing/2014/main" id="{A6F7768D-2C22-4F7C-8BCA-F460371D5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7581"/>
            <a:ext cx="12192000" cy="6881046"/>
            <a:chOff x="572" y="-7581"/>
            <a:chExt cx="12192000" cy="6881046"/>
          </a:xfrm>
        </p:grpSpPr>
        <p:cxnSp>
          <p:nvCxnSpPr>
            <p:cNvPr id="934" name="Straight Connector 933">
              <a:extLst>
                <a:ext uri="{FF2B5EF4-FFF2-40B4-BE49-F238E27FC236}">
                  <a16:creationId xmlns:a16="http://schemas.microsoft.com/office/drawing/2014/main" id="{5A282329-4807-44C6-8AF9-463180C74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45884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5" name="Straight Connector 934">
              <a:extLst>
                <a:ext uri="{FF2B5EF4-FFF2-40B4-BE49-F238E27FC236}">
                  <a16:creationId xmlns:a16="http://schemas.microsoft.com/office/drawing/2014/main" id="{D40F1351-48CB-424C-8A88-1B23064770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96465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6" name="Straight Connector 935">
              <a:extLst>
                <a:ext uri="{FF2B5EF4-FFF2-40B4-BE49-F238E27FC236}">
                  <a16:creationId xmlns:a16="http://schemas.microsoft.com/office/drawing/2014/main" id="{440B9EBF-57BE-4E27-B9AF-D0B8E9034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44509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7" name="Straight Connector 936">
              <a:extLst>
                <a:ext uri="{FF2B5EF4-FFF2-40B4-BE49-F238E27FC236}">
                  <a16:creationId xmlns:a16="http://schemas.microsoft.com/office/drawing/2014/main" id="{DA53350B-5E17-48A4-8CDE-468FC9D9E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35428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8" name="Graphic 33">
              <a:extLst>
                <a:ext uri="{FF2B5EF4-FFF2-40B4-BE49-F238E27FC236}">
                  <a16:creationId xmlns:a16="http://schemas.microsoft.com/office/drawing/2014/main" id="{C673EDD6-6393-480B-B1FD-FFCC6ECD0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37174" y="-7581"/>
              <a:ext cx="3722031" cy="604044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rgbClr val="D8897E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9" name="Graphic 33">
              <a:extLst>
                <a:ext uri="{FF2B5EF4-FFF2-40B4-BE49-F238E27FC236}">
                  <a16:creationId xmlns:a16="http://schemas.microsoft.com/office/drawing/2014/main" id="{849F7A27-D5D7-4A62-AD00-AD61A14E3C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237174" y="6253952"/>
              <a:ext cx="3722031" cy="604044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rgbClr val="D8897E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88F29DE-131D-0647-CCD6-84BD5F9B1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524"/>
            <a:ext cx="10676934" cy="1972116"/>
          </a:xfrm>
        </p:spPr>
        <p:txBody>
          <a:bodyPr anchor="ctr">
            <a:normAutofit/>
          </a:bodyPr>
          <a:lstStyle/>
          <a:p>
            <a:r>
              <a:rPr lang="en-US" sz="5200"/>
              <a:t>The Inspiration</a:t>
            </a:r>
          </a:p>
        </p:txBody>
      </p:sp>
      <p:cxnSp>
        <p:nvCxnSpPr>
          <p:cNvPr id="941" name="Straight Connector 940">
            <a:extLst>
              <a:ext uri="{FF2B5EF4-FFF2-40B4-BE49-F238E27FC236}">
                <a16:creationId xmlns:a16="http://schemas.microsoft.com/office/drawing/2014/main" id="{ED77D0F5-35D0-4892-A2EA-D841FF883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34123" y="2794702"/>
            <a:ext cx="10923176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Alternate Process 37">
            <a:extLst>
              <a:ext uri="{FF2B5EF4-FFF2-40B4-BE49-F238E27FC236}">
                <a16:creationId xmlns:a16="http://schemas.microsoft.com/office/drawing/2014/main" id="{C6F69796-380F-7272-10B6-06A8E88C78D3}"/>
              </a:ext>
            </a:extLst>
          </p:cNvPr>
          <p:cNvSpPr/>
          <p:nvPr/>
        </p:nvSpPr>
        <p:spPr>
          <a:xfrm>
            <a:off x="401004" y="2481971"/>
            <a:ext cx="5449015" cy="3881884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1700" b="1">
                <a:solidFill>
                  <a:schemeClr val="tx1"/>
                </a:solidFill>
                <a:ea typeface="+mn-lt"/>
                <a:cs typeface="+mn-lt"/>
              </a:rPr>
              <a:t>X3842: Language Learning in a Multilingual World at the University of Strathclyde. </a:t>
            </a:r>
          </a:p>
          <a:p>
            <a:pPr algn="ctr"/>
            <a:endParaRPr lang="en-US" sz="1700" dirty="0">
              <a:solidFill>
                <a:schemeClr val="tx1"/>
              </a:solidFill>
            </a:endParaRPr>
          </a:p>
          <a:p>
            <a:pPr algn="ctr"/>
            <a:r>
              <a:rPr lang="en-US" sz="1700" dirty="0">
                <a:solidFill>
                  <a:schemeClr val="tx1"/>
                </a:solidFill>
                <a:ea typeface="+mn-lt"/>
                <a:cs typeface="+mn-lt"/>
              </a:rPr>
              <a:t>Module taught by Joanna McPake, part of MSc TESOL and Intercultural Communication. </a:t>
            </a:r>
            <a:endParaRPr lang="en-US" sz="1700" dirty="0">
              <a:solidFill>
                <a:schemeClr val="tx1"/>
              </a:solidFill>
            </a:endParaRPr>
          </a:p>
          <a:p>
            <a:pPr algn="ctr"/>
            <a:endParaRPr lang="en-US" sz="1700" dirty="0">
              <a:solidFill>
                <a:schemeClr val="tx1"/>
              </a:solidFill>
            </a:endParaRPr>
          </a:p>
          <a:p>
            <a:pPr algn="ctr"/>
            <a:r>
              <a:rPr lang="en-US" sz="1700" dirty="0">
                <a:solidFill>
                  <a:schemeClr val="tx1"/>
                </a:solidFill>
                <a:ea typeface="+mn-lt"/>
                <a:cs typeface="+mn-lt"/>
              </a:rPr>
              <a:t>Reflect and share our language learning experiences through online blog posts. </a:t>
            </a:r>
            <a:endParaRPr lang="en-US" sz="1700" dirty="0">
              <a:solidFill>
                <a:schemeClr val="tx1"/>
              </a:solidFill>
            </a:endParaRPr>
          </a:p>
          <a:p>
            <a:pPr algn="ctr"/>
            <a:endParaRPr lang="en-US" sz="1700" dirty="0">
              <a:solidFill>
                <a:schemeClr val="tx1"/>
              </a:solidFill>
            </a:endParaRPr>
          </a:p>
          <a:p>
            <a:pPr algn="ctr"/>
            <a:r>
              <a:rPr lang="en-US" sz="1700" dirty="0">
                <a:solidFill>
                  <a:schemeClr val="tx1"/>
                </a:solidFill>
                <a:ea typeface="+mn-lt"/>
                <a:cs typeface="+mn-lt"/>
              </a:rPr>
              <a:t>My peers and I shared similar struggles and emotions that were never supported. </a:t>
            </a:r>
            <a:endParaRPr lang="en-US" sz="1700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lowchart: Alternate Process 39">
            <a:extLst>
              <a:ext uri="{FF2B5EF4-FFF2-40B4-BE49-F238E27FC236}">
                <a16:creationId xmlns:a16="http://schemas.microsoft.com/office/drawing/2014/main" id="{4D1DCC24-802B-4E7F-59C3-E805AD539299}"/>
              </a:ext>
            </a:extLst>
          </p:cNvPr>
          <p:cNvSpPr/>
          <p:nvPr/>
        </p:nvSpPr>
        <p:spPr>
          <a:xfrm>
            <a:off x="5361193" y="2165669"/>
            <a:ext cx="6095995" cy="3881884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1700" b="1">
                <a:solidFill>
                  <a:schemeClr val="tx1"/>
                </a:solidFill>
                <a:ea typeface="+mn-lt"/>
                <a:cs typeface="+mn-lt"/>
              </a:rPr>
              <a:t>'Enjoyment and Anxiety in Second Language Communication – An Idiodynamic Approach' - Boudreau, C., MacIntyre, P. D., Dewaele, J. M. (2018) </a:t>
            </a:r>
            <a:endParaRPr lang="en-US" b="1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700" dirty="0">
                <a:solidFill>
                  <a:schemeClr val="tx1"/>
                </a:solidFill>
                <a:ea typeface="+mn-lt"/>
                <a:cs typeface="+mn-lt"/>
              </a:rPr>
              <a:t>An article assigned for a presentation. 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700" dirty="0">
                <a:solidFill>
                  <a:schemeClr val="tx1"/>
                </a:solidFill>
                <a:ea typeface="+mn-lt"/>
                <a:cs typeface="+mn-lt"/>
              </a:rPr>
              <a:t>Examination into positive and negative emotions experienced by students learning French in Canada. 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700" dirty="0">
                <a:solidFill>
                  <a:schemeClr val="tx1"/>
                </a:solidFill>
                <a:ea typeface="+mn-lt"/>
                <a:cs typeface="+mn-lt"/>
              </a:rPr>
              <a:t>Emotions are severely ignored when it comes to Second Language Acquisition. Recommendation for further study.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1" name="Graphic 41" descr="Lightbulb with solid fill">
            <a:extLst>
              <a:ext uri="{FF2B5EF4-FFF2-40B4-BE49-F238E27FC236}">
                <a16:creationId xmlns:a16="http://schemas.microsoft.com/office/drawing/2014/main" id="{F3F3BA97-5786-8FED-96CC-2F2F8A9842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35707" y="973347"/>
            <a:ext cx="1417606" cy="143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04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2E0F97-3B68-4A9A-81FD-184E8051D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9C0995-256A-4F90-97D6-FB8958A5D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D208A-48C7-7A39-0907-6413F0734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81336"/>
            <a:ext cx="4076910" cy="5695389"/>
          </a:xfrm>
        </p:spPr>
        <p:txBody>
          <a:bodyPr anchor="ctr">
            <a:normAutofit/>
          </a:bodyPr>
          <a:lstStyle/>
          <a:p>
            <a:r>
              <a:rPr lang="en-US" sz="5200" dirty="0"/>
              <a:t>Why this topic?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500373-6BCD-49C7-86D2-7DC695C43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71535" y="-6437"/>
            <a:ext cx="6400800" cy="6864437"/>
            <a:chOff x="5171535" y="-6437"/>
            <a:chExt cx="6400800" cy="686443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C05CF5C-D74E-48AF-AAE5-61AEFB2C7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567246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5A6A4E3-DB84-4A86-933F-10273F0AE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6262643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3928F34-C1F4-426C-A393-E2052F48D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0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90DE79-7D3C-40C4-926C-026AE2773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60990" y="-6437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370EB8-877C-D37F-981F-AE7A4D8DD0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381357"/>
              </p:ext>
            </p:extLst>
          </p:nvPr>
        </p:nvGraphicFramePr>
        <p:xfrm>
          <a:off x="5274270" y="586999"/>
          <a:ext cx="6200744" cy="5613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995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2E0F97-3B68-4A9A-81FD-184E8051D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9C0995-256A-4F90-97D6-FB8958A5D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DCF264-9B74-E0E1-B11C-2A0FFB80F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81336"/>
            <a:ext cx="4076910" cy="5695389"/>
          </a:xfrm>
        </p:spPr>
        <p:txBody>
          <a:bodyPr anchor="ctr">
            <a:normAutofit/>
          </a:bodyPr>
          <a:lstStyle/>
          <a:p>
            <a:r>
              <a:rPr lang="en-US" sz="5200"/>
              <a:t>Research Questions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500373-6BCD-49C7-86D2-7DC695C43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71535" y="-6437"/>
            <a:ext cx="6400800" cy="6864437"/>
            <a:chOff x="5171535" y="-6437"/>
            <a:chExt cx="6400800" cy="686443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C05CF5C-D74E-48AF-AAE5-61AEFB2C7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567246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5A6A4E3-DB84-4A86-933F-10273F0AE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6262643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3928F34-C1F4-426C-A393-E2052F48D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0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90DE79-7D3C-40C4-926C-026AE2773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60990" y="-6437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B7AD4D-A9E2-A1C6-C7C4-73FB628679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329071"/>
              </p:ext>
            </p:extLst>
          </p:nvPr>
        </p:nvGraphicFramePr>
        <p:xfrm>
          <a:off x="5461176" y="788282"/>
          <a:ext cx="5826934" cy="529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016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916F6374-2300-41FF-BA7E-22FADCD95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7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0864D9E-0A0C-482E-86DE-9C4E729C3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38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12F05A-1FF4-E196-E462-2FACD569B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6" y="579694"/>
            <a:ext cx="3910046" cy="29302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/>
              <a:t>Participant Profile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59EF20D-5821-4F54-BD14-AB7D16330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71535" y="-6437"/>
            <a:ext cx="6400800" cy="6864437"/>
            <a:chOff x="5171535" y="-6437"/>
            <a:chExt cx="6400800" cy="6864437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658C3964-BF34-4211-835A-24B827B779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581337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C498194-83A5-4CCE-AA0B-12C3FE68E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6276734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B125AC6-B711-4F7C-B0D2-8369A8D67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V="1">
              <a:off x="5171535" y="0"/>
              <a:ext cx="0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543B8FC-DC9A-4AC0-BF25-85AF5B49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60990" y="-6437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8C35F44-2AC8-0B49-E214-ED7F5B668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523837"/>
              </p:ext>
            </p:extLst>
          </p:nvPr>
        </p:nvGraphicFramePr>
        <p:xfrm>
          <a:off x="5377131" y="445698"/>
          <a:ext cx="5976222" cy="5870249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3163544">
                  <a:extLst>
                    <a:ext uri="{9D8B030D-6E8A-4147-A177-3AD203B41FA5}">
                      <a16:colId xmlns:a16="http://schemas.microsoft.com/office/drawing/2014/main" val="1374169079"/>
                    </a:ext>
                  </a:extLst>
                </a:gridCol>
                <a:gridCol w="1494338">
                  <a:extLst>
                    <a:ext uri="{9D8B030D-6E8A-4147-A177-3AD203B41FA5}">
                      <a16:colId xmlns:a16="http://schemas.microsoft.com/office/drawing/2014/main" val="2015055191"/>
                    </a:ext>
                  </a:extLst>
                </a:gridCol>
                <a:gridCol w="1318340">
                  <a:extLst>
                    <a:ext uri="{9D8B030D-6E8A-4147-A177-3AD203B41FA5}">
                      <a16:colId xmlns:a16="http://schemas.microsoft.com/office/drawing/2014/main" val="2580285005"/>
                    </a:ext>
                  </a:extLst>
                </a:gridCol>
              </a:tblGrid>
              <a:tr h="650563">
                <a:tc>
                  <a:txBody>
                    <a:bodyPr/>
                    <a:lstStyle/>
                    <a:p>
                      <a:pPr fontAlgn="t"/>
                      <a:endParaRPr lang="en-US" sz="18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US" sz="18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Characteristics</a:t>
                      </a:r>
                      <a:r>
                        <a:rPr lang="en-US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92530" marT="18506" marB="9253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US" sz="18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en-US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92530" marT="18506" marB="9253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US" sz="18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r>
                        <a:rPr lang="en-US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92530" marT="18506" marB="9253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1126928"/>
                  </a:ext>
                </a:extLst>
              </a:tr>
              <a:tr h="931333">
                <a:tc>
                  <a:txBody>
                    <a:bodyPr/>
                    <a:lstStyle/>
                    <a:p>
                      <a:pPr fontAlgn="t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Sex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Male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92530" marT="27759" marB="92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92530" marT="27759" marB="92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92530" marT="27759" marB="92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7446909"/>
                  </a:ext>
                </a:extLst>
              </a:tr>
              <a:tr h="1490133">
                <a:tc>
                  <a:txBody>
                    <a:bodyPr/>
                    <a:lstStyle/>
                    <a:p>
                      <a:pPr fontAlgn="t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18 – 20 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21 – 30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31 – 40 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41 – 50 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92530" marT="27759" marB="92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0 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92530" marT="27759" marB="92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92530" marT="27759" marB="92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259536"/>
                  </a:ext>
                </a:extLst>
              </a:tr>
              <a:tr h="1557866">
                <a:tc>
                  <a:txBody>
                    <a:bodyPr/>
                    <a:lstStyle/>
                    <a:p>
                      <a:pPr fontAlgn="t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Time Spent Learning English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 – 2 years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3 – 4 years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 – 6 years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 + years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92530" marT="27759" marB="92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92530" marT="27759" marB="92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92530" marT="27759" marB="92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570978"/>
                  </a:ext>
                </a:extLst>
              </a:tr>
              <a:tr h="118435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University Degree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MSc TESOL and Intercultural Communication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MSc Education Studies</a:t>
                      </a:r>
                    </a:p>
                  </a:txBody>
                  <a:tcPr marL="0" marR="92530" marT="27759" marB="92530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/>
                    </a:p>
                  </a:txBody>
                  <a:tcPr marL="0" marR="92530" marT="27759" marB="92530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dirty="0"/>
                    </a:p>
                    <a:p>
                      <a:pPr lvl="0" algn="l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dirty="0"/>
                    </a:p>
                  </a:txBody>
                  <a:tcPr marL="0" marR="92530" marT="27759" marB="92530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02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73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C187F-F2A3-C169-5336-F147C4483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853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/>
              <a:t>Research Methods – An Action Research Study</a:t>
            </a:r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2C35DE88-2F28-606D-E4EE-01A01E8B408A}"/>
              </a:ext>
            </a:extLst>
          </p:cNvPr>
          <p:cNvSpPr/>
          <p:nvPr/>
        </p:nvSpPr>
        <p:spPr>
          <a:xfrm>
            <a:off x="846701" y="1561819"/>
            <a:ext cx="3335545" cy="4629507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An Interpretive Approach:</a:t>
            </a:r>
            <a:endParaRPr lang="en-US">
              <a:solidFill>
                <a:schemeClr val="tx1"/>
              </a:solidFill>
            </a:endParaRPr>
          </a:p>
          <a:p>
            <a:pPr marL="285750" indent="-285750" algn="ctr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Examining human behaviour, individual motivations and reality perceptions.</a:t>
            </a:r>
          </a:p>
          <a:p>
            <a:pPr marL="285750" indent="-285750" algn="ctr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Allows for simultaneous analysis to correct any flaws if required.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F2BD45D-803F-35B2-9D6B-77FC3941183D}"/>
              </a:ext>
            </a:extLst>
          </p:cNvPr>
          <p:cNvSpPr/>
          <p:nvPr/>
        </p:nvSpPr>
        <p:spPr>
          <a:xfrm>
            <a:off x="4426664" y="1561818"/>
            <a:ext cx="3335545" cy="4629508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Mixed Methods Research:</a:t>
            </a:r>
            <a:endParaRPr lang="en-US" sz="2000">
              <a:solidFill>
                <a:schemeClr val="tx1"/>
              </a:solidFill>
            </a:endParaRPr>
          </a:p>
          <a:p>
            <a:pPr marL="285750" indent="-285750" algn="ctr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combination of qualitative and quantitative research.</a:t>
            </a:r>
          </a:p>
          <a:p>
            <a:pPr marL="285750" indent="-285750" algn="ctr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Selective sampling of participants who meet criteria.</a:t>
            </a:r>
          </a:p>
          <a:p>
            <a:endParaRPr lang="en-US" dirty="0"/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7FB6A147-C125-149C-4120-3398FC80F926}"/>
              </a:ext>
            </a:extLst>
          </p:cNvPr>
          <p:cNvSpPr/>
          <p:nvPr/>
        </p:nvSpPr>
        <p:spPr>
          <a:xfrm>
            <a:off x="8021003" y="1561819"/>
            <a:ext cx="3335545" cy="4629507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Online Data Collection:</a:t>
            </a:r>
            <a:endParaRPr lang="en-US">
              <a:solidFill>
                <a:schemeClr val="tx1"/>
              </a:solidFill>
            </a:endParaRPr>
          </a:p>
          <a:p>
            <a:pPr marL="285750" indent="-285750" algn="ctr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Use of Microsoft Forms for Questionnaires.</a:t>
            </a:r>
          </a:p>
          <a:p>
            <a:pPr marL="285750" indent="-285750" algn="ctr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Use of Zoom for online interview.</a:t>
            </a:r>
          </a:p>
          <a:p>
            <a:pPr marL="285750" indent="-285750" algn="ctr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Data is stored securely and efficiently for analysis.</a:t>
            </a:r>
          </a:p>
        </p:txBody>
      </p:sp>
      <p:pic>
        <p:nvPicPr>
          <p:cNvPr id="3" name="Graphic 6" descr="Brain with solid fill">
            <a:extLst>
              <a:ext uri="{FF2B5EF4-FFF2-40B4-BE49-F238E27FC236}">
                <a16:creationId xmlns:a16="http://schemas.microsoft.com/office/drawing/2014/main" id="{C6E93556-2C19-D2F8-5F53-CE2062C532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8196" y="1562819"/>
            <a:ext cx="1115683" cy="1072550"/>
          </a:xfrm>
          <a:prstGeom prst="rect">
            <a:avLst/>
          </a:prstGeom>
        </p:spPr>
      </p:pic>
      <p:pic>
        <p:nvPicPr>
          <p:cNvPr id="7" name="Graphic 7" descr="Document with solid fill">
            <a:extLst>
              <a:ext uri="{FF2B5EF4-FFF2-40B4-BE49-F238E27FC236}">
                <a16:creationId xmlns:a16="http://schemas.microsoft.com/office/drawing/2014/main" id="{230560BD-42B2-CF86-661A-4AC14ADF3A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5668" y="1634706"/>
            <a:ext cx="1015041" cy="1000664"/>
          </a:xfrm>
          <a:prstGeom prst="rect">
            <a:avLst/>
          </a:prstGeom>
        </p:spPr>
      </p:pic>
      <p:pic>
        <p:nvPicPr>
          <p:cNvPr id="8" name="Graphic 8" descr="Folder Search with solid fill">
            <a:extLst>
              <a:ext uri="{FF2B5EF4-FFF2-40B4-BE49-F238E27FC236}">
                <a16:creationId xmlns:a16="http://schemas.microsoft.com/office/drawing/2014/main" id="{7C254BC1-33C2-8296-C73B-1E8B9D52D7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47518" y="1562819"/>
            <a:ext cx="1058173" cy="107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58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21">
            <a:extLst>
              <a:ext uri="{FF2B5EF4-FFF2-40B4-BE49-F238E27FC236}">
                <a16:creationId xmlns:a16="http://schemas.microsoft.com/office/drawing/2014/main" id="{B62E0F97-3B68-4A9A-81FD-184E8051D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23">
            <a:extLst>
              <a:ext uri="{FF2B5EF4-FFF2-40B4-BE49-F238E27FC236}">
                <a16:creationId xmlns:a16="http://schemas.microsoft.com/office/drawing/2014/main" id="{1A9C0995-256A-4F90-97D6-FB8958A5D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25">
            <a:extLst>
              <a:ext uri="{FF2B5EF4-FFF2-40B4-BE49-F238E27FC236}">
                <a16:creationId xmlns:a16="http://schemas.microsoft.com/office/drawing/2014/main" id="{A8C4A48C-F8E4-40F0-B8C7-796C50B4C9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123" y="2794702"/>
            <a:ext cx="10928970" cy="345118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27">
            <a:extLst>
              <a:ext uri="{FF2B5EF4-FFF2-40B4-BE49-F238E27FC236}">
                <a16:creationId xmlns:a16="http://schemas.microsoft.com/office/drawing/2014/main" id="{93ECDB61-C78E-49AB-9D9C-862EAA5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440" y="6472"/>
            <a:ext cx="12201012" cy="6866993"/>
            <a:chOff x="-8440" y="6472"/>
            <a:chExt cx="12201012" cy="6866993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A84E4F0-03F3-4373-BC08-F3420C4DD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8440" y="6472"/>
              <a:ext cx="12201012" cy="6866993"/>
              <a:chOff x="-8440" y="6472"/>
              <a:chExt cx="12201012" cy="6866993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7DF65987-4A36-4202-998C-5ADCB2FB947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11557299" y="2794702"/>
                <a:ext cx="634699" cy="1268599"/>
                <a:chOff x="11597128" y="2762119"/>
                <a:chExt cx="594872" cy="1268599"/>
              </a:xfrm>
            </p:grpSpPr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F4238A89-F61E-46B4-A16C-1B27EEE4BDC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>
                  <a:off x="11597128" y="2762119"/>
                  <a:ext cx="594347" cy="0"/>
                </a:xfrm>
                <a:prstGeom prst="line">
                  <a:avLst/>
                </a:prstGeom>
                <a:ln w="127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65F870BE-1537-4939-A7CB-36BD7778102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>
                  <a:off x="11597653" y="4030718"/>
                  <a:ext cx="594347" cy="0"/>
                </a:xfrm>
                <a:prstGeom prst="line">
                  <a:avLst/>
                </a:prstGeom>
                <a:ln w="127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92D909DC-9CB0-43B2-BFFB-48C8D4B1A2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-8440" y="2794702"/>
                <a:ext cx="648551" cy="1268599"/>
                <a:chOff x="11597131" y="2762119"/>
                <a:chExt cx="594869" cy="1268599"/>
              </a:xfrm>
            </p:grpSpPr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1EABC700-4E95-4450-BE4B-1149BC0126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>
                  <a:off x="11597131" y="2762119"/>
                  <a:ext cx="594347" cy="0"/>
                </a:xfrm>
                <a:prstGeom prst="line">
                  <a:avLst/>
                </a:prstGeom>
                <a:ln w="127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235CD64B-F95D-4CF3-B317-37DAF82F2E0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>
                  <a:off x="11597653" y="4030718"/>
                  <a:ext cx="594347" cy="0"/>
                </a:xfrm>
                <a:prstGeom prst="line">
                  <a:avLst/>
                </a:prstGeom>
                <a:ln w="127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E5E01DCE-5018-4BED-8C6B-73E056494C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72" y="6472"/>
                <a:ext cx="12192000" cy="6866993"/>
                <a:chOff x="572" y="6472"/>
                <a:chExt cx="12192000" cy="6866993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25A04438-598C-4217-B5F5-3982C30626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>
                  <a:off x="1667" y="6245884"/>
                  <a:ext cx="12189811" cy="0"/>
                </a:xfrm>
                <a:prstGeom prst="line">
                  <a:avLst/>
                </a:prstGeom>
                <a:ln w="127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44B43FA3-78DB-4F9F-B889-D8B65C922B3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>
                  <a:off x="572" y="596465"/>
                  <a:ext cx="12192000" cy="0"/>
                </a:xfrm>
                <a:prstGeom prst="line">
                  <a:avLst/>
                </a:prstGeom>
                <a:ln w="127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35">
                  <a:extLst>
                    <a:ext uri="{FF2B5EF4-FFF2-40B4-BE49-F238E27FC236}">
                      <a16:creationId xmlns:a16="http://schemas.microsoft.com/office/drawing/2014/main" id="{769B4323-32F6-4DCF-94B4-36D8197761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6200000">
                  <a:off x="8134324" y="3444509"/>
                  <a:ext cx="6857912" cy="0"/>
                </a:xfrm>
                <a:prstGeom prst="line">
                  <a:avLst/>
                </a:prstGeom>
                <a:ln w="127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F4214668-F898-4859-87D6-23D6EF0678A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6200000">
                  <a:off x="-2794261" y="3435428"/>
                  <a:ext cx="6857912" cy="0"/>
                </a:xfrm>
                <a:prstGeom prst="line">
                  <a:avLst/>
                </a:prstGeom>
                <a:ln w="127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8F98E24-E208-40BF-B555-7B8DCEA31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34123" y="2794702"/>
              <a:ext cx="10923176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38C9A1D-9252-DE05-7D7F-A7F76447C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522"/>
            <a:ext cx="10515588" cy="1984671"/>
          </a:xfrm>
        </p:spPr>
        <p:txBody>
          <a:bodyPr anchor="ctr">
            <a:normAutofit/>
          </a:bodyPr>
          <a:lstStyle/>
          <a:p>
            <a:r>
              <a:rPr lang="en-US" sz="5200"/>
              <a:t>Data Collection Instruments</a:t>
            </a:r>
          </a:p>
        </p:txBody>
      </p:sp>
      <p:sp>
        <p:nvSpPr>
          <p:cNvPr id="52" name="Flowchart: Alternate Process 51">
            <a:extLst>
              <a:ext uri="{FF2B5EF4-FFF2-40B4-BE49-F238E27FC236}">
                <a16:creationId xmlns:a16="http://schemas.microsoft.com/office/drawing/2014/main" id="{027F4F2A-1E75-7746-DDF0-A2D2AF82DCFD}"/>
              </a:ext>
            </a:extLst>
          </p:cNvPr>
          <p:cNvSpPr/>
          <p:nvPr/>
        </p:nvSpPr>
        <p:spPr>
          <a:xfrm>
            <a:off x="631040" y="2208800"/>
            <a:ext cx="3076753" cy="461513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  <a:ea typeface="+mn-lt"/>
                <a:cs typeface="+mn-lt"/>
              </a:rPr>
              <a:t>FOREIGN LANGUAGE CLASSROOM ANXIETY SCALE – HORWITZ, HORWITZ &amp; COPE (1986) 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ea typeface="+mn-lt"/>
                <a:cs typeface="+mn-lt"/>
              </a:rPr>
              <a:t>33 Close-Ended Questions 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>
                <a:solidFill>
                  <a:schemeClr val="tx1"/>
                </a:solidFill>
                <a:ea typeface="+mn-lt"/>
                <a:cs typeface="+mn-lt"/>
              </a:rPr>
              <a:t>Likert Scale 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ea typeface="+mn-lt"/>
                <a:cs typeface="+mn-lt"/>
              </a:rPr>
              <a:t>Quantitative Data 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53" name="Flowchart: Alternate Process 52">
            <a:extLst>
              <a:ext uri="{FF2B5EF4-FFF2-40B4-BE49-F238E27FC236}">
                <a16:creationId xmlns:a16="http://schemas.microsoft.com/office/drawing/2014/main" id="{E39FA0B8-9C91-2E3D-95A2-9B2317E3BF99}"/>
              </a:ext>
            </a:extLst>
          </p:cNvPr>
          <p:cNvSpPr/>
          <p:nvPr/>
        </p:nvSpPr>
        <p:spPr>
          <a:xfrm>
            <a:off x="3377115" y="2122535"/>
            <a:ext cx="3091130" cy="4629507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  <a:ea typeface="+mn-lt"/>
                <a:cs typeface="+mn-lt"/>
              </a:rPr>
              <a:t>BIOGRAPHICAL SURVEY 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ea typeface="+mn-lt"/>
                <a:cs typeface="+mn-lt"/>
              </a:rPr>
              <a:t>13 Open and Close-Ended Questions 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ea typeface="+mn-lt"/>
                <a:cs typeface="+mn-lt"/>
              </a:rPr>
              <a:t>Participant Profile 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ea typeface="+mn-lt"/>
                <a:cs typeface="+mn-lt"/>
              </a:rPr>
              <a:t>Quantitative and Qualitative Data </a:t>
            </a:r>
            <a:endParaRPr lang="en-US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54" name="Flowchart: Alternate Process 53">
            <a:extLst>
              <a:ext uri="{FF2B5EF4-FFF2-40B4-BE49-F238E27FC236}">
                <a16:creationId xmlns:a16="http://schemas.microsoft.com/office/drawing/2014/main" id="{A41E680F-EA5E-5EC5-2548-2FDBD61096C0}"/>
              </a:ext>
            </a:extLst>
          </p:cNvPr>
          <p:cNvSpPr/>
          <p:nvPr/>
        </p:nvSpPr>
        <p:spPr>
          <a:xfrm>
            <a:off x="8653607" y="2237554"/>
            <a:ext cx="3076753" cy="461513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  <a:ea typeface="+mn-lt"/>
                <a:cs typeface="+mn-lt"/>
              </a:rPr>
              <a:t>INTROSPECTION INTERVIEW 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ea typeface="+mn-lt"/>
                <a:cs typeface="+mn-lt"/>
              </a:rPr>
              <a:t>24 Opened-Ended Questions 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ea typeface="+mn-lt"/>
                <a:cs typeface="+mn-lt"/>
              </a:rPr>
              <a:t>Self-Reflection 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ea typeface="+mn-lt"/>
                <a:cs typeface="+mn-lt"/>
              </a:rPr>
              <a:t>Qualitative Data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55" name="Flowchart: Alternate Process 54">
            <a:extLst>
              <a:ext uri="{FF2B5EF4-FFF2-40B4-BE49-F238E27FC236}">
                <a16:creationId xmlns:a16="http://schemas.microsoft.com/office/drawing/2014/main" id="{DAEA3D21-24D1-6BFE-8B59-7A7CFE1BA2FD}"/>
              </a:ext>
            </a:extLst>
          </p:cNvPr>
          <p:cNvSpPr/>
          <p:nvPr/>
        </p:nvSpPr>
        <p:spPr>
          <a:xfrm>
            <a:off x="6094436" y="2481969"/>
            <a:ext cx="3076753" cy="461513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  <a:ea typeface="+mn-lt"/>
                <a:cs typeface="+mn-lt"/>
              </a:rPr>
              <a:t>PERSONAL REPORT OF PUBLIC SPEAKING ANXIETY – MCCROSKEY (1970) 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ea typeface="+mn-lt"/>
                <a:cs typeface="+mn-lt"/>
              </a:rPr>
              <a:t>34 Close-Ended Questions 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ea typeface="+mn-lt"/>
                <a:cs typeface="+mn-lt"/>
              </a:rPr>
              <a:t>Likert Scale 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ea typeface="+mn-lt"/>
                <a:cs typeface="+mn-lt"/>
              </a:rPr>
              <a:t>Quantitative Data </a:t>
            </a:r>
            <a:endParaRPr lang="en-US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pic>
        <p:nvPicPr>
          <p:cNvPr id="56" name="Graphic 56" descr="Questions with solid fill">
            <a:extLst>
              <a:ext uri="{FF2B5EF4-FFF2-40B4-BE49-F238E27FC236}">
                <a16:creationId xmlns:a16="http://schemas.microsoft.com/office/drawing/2014/main" id="{A8D3C34D-5E7D-59B3-D85B-3FCAF0D29E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41894" y="2899913"/>
            <a:ext cx="914400" cy="914400"/>
          </a:xfrm>
          <a:prstGeom prst="rect">
            <a:avLst/>
          </a:prstGeom>
        </p:spPr>
      </p:pic>
      <p:pic>
        <p:nvPicPr>
          <p:cNvPr id="57" name="Graphic 57" descr="Bar chart with solid fill">
            <a:extLst>
              <a:ext uri="{FF2B5EF4-FFF2-40B4-BE49-F238E27FC236}">
                <a16:creationId xmlns:a16="http://schemas.microsoft.com/office/drawing/2014/main" id="{B55BA8C0-CD54-6B0F-EEE0-E3C382B97B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59857" y="2899913"/>
            <a:ext cx="914400" cy="914400"/>
          </a:xfrm>
          <a:prstGeom prst="rect">
            <a:avLst/>
          </a:prstGeom>
        </p:spPr>
      </p:pic>
      <p:pic>
        <p:nvPicPr>
          <p:cNvPr id="58" name="Graphic 58" descr="Lecturer with solid fill">
            <a:extLst>
              <a:ext uri="{FF2B5EF4-FFF2-40B4-BE49-F238E27FC236}">
                <a16:creationId xmlns:a16="http://schemas.microsoft.com/office/drawing/2014/main" id="{94EB2222-4D07-E376-E8C3-698ED42AAE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20309" y="2899913"/>
            <a:ext cx="813759" cy="813759"/>
          </a:xfrm>
          <a:prstGeom prst="rect">
            <a:avLst/>
          </a:prstGeom>
        </p:spPr>
      </p:pic>
      <p:pic>
        <p:nvPicPr>
          <p:cNvPr id="59" name="Graphic 59" descr="Podcast with solid fill">
            <a:extLst>
              <a:ext uri="{FF2B5EF4-FFF2-40B4-BE49-F238E27FC236}">
                <a16:creationId xmlns:a16="http://schemas.microsoft.com/office/drawing/2014/main" id="{ACE30ADB-B4EC-818B-398F-537761A315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36347" y="28424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15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8800-67A4-394A-C2E1-91C23431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– Quantitative Data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79599-4B01-B61E-7E53-399A1B9CA439}"/>
              </a:ext>
            </a:extLst>
          </p:cNvPr>
          <p:cNvSpPr txBox="1"/>
          <p:nvPr/>
        </p:nvSpPr>
        <p:spPr>
          <a:xfrm>
            <a:off x="2143279" y="5848428"/>
            <a:ext cx="324331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10 Participants Completed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283479-0573-6A5F-0DB3-B9D1D48EAB83}"/>
              </a:ext>
            </a:extLst>
          </p:cNvPr>
          <p:cNvSpPr txBox="1"/>
          <p:nvPr/>
        </p:nvSpPr>
        <p:spPr>
          <a:xfrm>
            <a:off x="7462901" y="5848427"/>
            <a:ext cx="324331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3 Participants Completed</a:t>
            </a:r>
          </a:p>
        </p:txBody>
      </p:sp>
      <p:pic>
        <p:nvPicPr>
          <p:cNvPr id="6" name="Picture 6" descr="A pie chart with three different colored circles&#10;&#10;Description automatically generated">
            <a:extLst>
              <a:ext uri="{FF2B5EF4-FFF2-40B4-BE49-F238E27FC236}">
                <a16:creationId xmlns:a16="http://schemas.microsoft.com/office/drawing/2014/main" id="{40FEF573-45D6-6EFD-71B4-6E730BCD6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407" y="2341982"/>
            <a:ext cx="4187225" cy="299354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3C55AAB-A1E4-D0F4-FAC9-60F9E4A3932B}"/>
              </a:ext>
            </a:extLst>
          </p:cNvPr>
          <p:cNvSpPr txBox="1"/>
          <p:nvPr/>
        </p:nvSpPr>
        <p:spPr>
          <a:xfrm>
            <a:off x="1914745" y="5398858"/>
            <a:ext cx="36921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Low           Medium          High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2B1B0A-D60D-6A95-3E4B-49A4F6B63B2C}"/>
              </a:ext>
            </a:extLst>
          </p:cNvPr>
          <p:cNvSpPr/>
          <p:nvPr/>
        </p:nvSpPr>
        <p:spPr>
          <a:xfrm>
            <a:off x="1653397" y="5442628"/>
            <a:ext cx="258792" cy="27316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648B0A-13D8-2F54-C353-10FC61447846}"/>
              </a:ext>
            </a:extLst>
          </p:cNvPr>
          <p:cNvSpPr/>
          <p:nvPr/>
        </p:nvSpPr>
        <p:spPr>
          <a:xfrm>
            <a:off x="2717321" y="5442627"/>
            <a:ext cx="258792" cy="27316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49C08F-FBA6-8DB6-A9BF-53876FEF3333}"/>
              </a:ext>
            </a:extLst>
          </p:cNvPr>
          <p:cNvSpPr/>
          <p:nvPr/>
        </p:nvSpPr>
        <p:spPr>
          <a:xfrm>
            <a:off x="4155057" y="5442628"/>
            <a:ext cx="258792" cy="27316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799002-9827-7E82-BC3E-5EA1B02D5ECF}"/>
              </a:ext>
            </a:extLst>
          </p:cNvPr>
          <p:cNvSpPr txBox="1"/>
          <p:nvPr/>
        </p:nvSpPr>
        <p:spPr>
          <a:xfrm>
            <a:off x="2452457" y="1981199"/>
            <a:ext cx="26246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FLCAS RESULTS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7AB3D257-3A78-C8EA-1516-605496671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766" y="2411693"/>
            <a:ext cx="3243319" cy="285412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DD642C6-3A6C-7623-B3D0-A24406BEFB18}"/>
              </a:ext>
            </a:extLst>
          </p:cNvPr>
          <p:cNvSpPr txBox="1"/>
          <p:nvPr/>
        </p:nvSpPr>
        <p:spPr>
          <a:xfrm>
            <a:off x="7565957" y="2042361"/>
            <a:ext cx="26246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/>
              <a:t>PRPSA</a:t>
            </a:r>
            <a:r>
              <a:rPr lang="en-US" b="1" dirty="0"/>
              <a:t> RESULTS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C635C6-D4E5-C89C-9F4B-CB18D62FCFD2}"/>
              </a:ext>
            </a:extLst>
          </p:cNvPr>
          <p:cNvSpPr txBox="1"/>
          <p:nvPr/>
        </p:nvSpPr>
        <p:spPr>
          <a:xfrm>
            <a:off x="6230834" y="5202096"/>
            <a:ext cx="631095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Very Low          Moderately Low</a:t>
            </a:r>
            <a:r>
              <a:rPr lang="en-US" dirty="0"/>
              <a:t>  </a:t>
            </a:r>
            <a:r>
              <a:rPr lang="en-GB" dirty="0"/>
              <a:t> </a:t>
            </a:r>
            <a:r>
              <a:rPr lang="en-US" dirty="0"/>
              <a:t>  </a:t>
            </a:r>
            <a:r>
              <a:rPr lang="en-GB" dirty="0"/>
              <a:t>     </a:t>
            </a:r>
            <a:r>
              <a:rPr lang="en-US" dirty="0"/>
              <a:t>M</a:t>
            </a:r>
            <a:r>
              <a:rPr lang="en-GB" dirty="0" err="1"/>
              <a:t>oderate</a:t>
            </a:r>
            <a:r>
              <a:rPr lang="en-US" dirty="0"/>
              <a:t>         </a:t>
            </a:r>
            <a:endParaRPr lang="en-GB" dirty="0"/>
          </a:p>
          <a:p>
            <a:r>
              <a:rPr lang="en-GB" dirty="0"/>
              <a:t>             Moderately H</a:t>
            </a:r>
            <a:r>
              <a:rPr lang="en-US" dirty="0" err="1"/>
              <a:t>igh</a:t>
            </a:r>
            <a:r>
              <a:rPr lang="en-GB" dirty="0"/>
              <a:t>             Very High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86137F-F1EA-F5E6-0BEE-C52F3D2099F7}"/>
              </a:ext>
            </a:extLst>
          </p:cNvPr>
          <p:cNvSpPr/>
          <p:nvPr/>
        </p:nvSpPr>
        <p:spPr>
          <a:xfrm>
            <a:off x="7485209" y="5252092"/>
            <a:ext cx="258792" cy="27316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C769141-D484-172B-0DCA-B4F3F3E91E17}"/>
              </a:ext>
            </a:extLst>
          </p:cNvPr>
          <p:cNvSpPr/>
          <p:nvPr/>
        </p:nvSpPr>
        <p:spPr>
          <a:xfrm>
            <a:off x="5956011" y="5252091"/>
            <a:ext cx="258792" cy="27316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A890E2A-3DB8-A755-FB6F-599309ED835B}"/>
              </a:ext>
            </a:extLst>
          </p:cNvPr>
          <p:cNvSpPr/>
          <p:nvPr/>
        </p:nvSpPr>
        <p:spPr>
          <a:xfrm>
            <a:off x="9754708" y="5240802"/>
            <a:ext cx="258792" cy="27316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FB4031-2165-C0CB-BA6C-3A2269EF8C10}"/>
              </a:ext>
            </a:extLst>
          </p:cNvPr>
          <p:cNvSpPr/>
          <p:nvPr/>
        </p:nvSpPr>
        <p:spPr>
          <a:xfrm>
            <a:off x="6728626" y="5525260"/>
            <a:ext cx="258792" cy="27316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EBC97B7-724B-2009-82BA-D099EF945450}"/>
              </a:ext>
            </a:extLst>
          </p:cNvPr>
          <p:cNvSpPr/>
          <p:nvPr/>
        </p:nvSpPr>
        <p:spPr>
          <a:xfrm>
            <a:off x="9229729" y="5513971"/>
            <a:ext cx="258792" cy="27316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0AA752-6AEA-97E3-A8D3-D9091EFA5A86}"/>
              </a:ext>
            </a:extLst>
          </p:cNvPr>
          <p:cNvSpPr txBox="1"/>
          <p:nvPr/>
        </p:nvSpPr>
        <p:spPr>
          <a:xfrm>
            <a:off x="4773074" y="2712854"/>
            <a:ext cx="2624666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/>
              <a:t>Levels of</a:t>
            </a:r>
          </a:p>
          <a:p>
            <a:pPr algn="ctr"/>
            <a:r>
              <a:rPr lang="en-GB" sz="2400" b="1" dirty="0"/>
              <a:t>Anxiety</a:t>
            </a:r>
          </a:p>
          <a:p>
            <a:pPr algn="ctr"/>
            <a:r>
              <a:rPr lang="en-GB" sz="2400" b="1" dirty="0"/>
              <a:t>In Adult</a:t>
            </a:r>
          </a:p>
          <a:p>
            <a:pPr algn="ctr"/>
            <a:r>
              <a:rPr lang="en-GB" sz="2400" b="1" dirty="0"/>
              <a:t>Learners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4016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8800-67A4-394A-C2E1-91C23431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– Qualitative Data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F203F2EC-0C14-7728-7E81-3FA834F255B4}"/>
              </a:ext>
            </a:extLst>
          </p:cNvPr>
          <p:cNvSpPr/>
          <p:nvPr/>
        </p:nvSpPr>
        <p:spPr>
          <a:xfrm>
            <a:off x="8081827" y="1859236"/>
            <a:ext cx="3278037" cy="2343508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dirty="0"/>
              <a:t>"In India, speaking is something that has never been given </a:t>
            </a:r>
            <a:r>
              <a:rPr lang="en-US" sz="1600"/>
              <a:t>enough importance, there are a lot of people that get hesitant when it comes to talking." - </a:t>
            </a:r>
            <a:r>
              <a:rPr lang="en-US" sz="1600" dirty="0"/>
              <a:t>Participant C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4E2DA008-3991-FB67-750D-030F3411919A}"/>
              </a:ext>
            </a:extLst>
          </p:cNvPr>
          <p:cNvSpPr/>
          <p:nvPr/>
        </p:nvSpPr>
        <p:spPr>
          <a:xfrm>
            <a:off x="835639" y="1859238"/>
            <a:ext cx="3278037" cy="2343508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"I feel that curriculums </a:t>
            </a:r>
            <a:r>
              <a:rPr lang="en-US"/>
              <a:t>need to change to suit the emotional aspects of students and not just their academic abilities." </a:t>
            </a:r>
            <a:r>
              <a:rPr lang="en-US" dirty="0"/>
              <a:t>- Participant A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91DC1BC6-B8CC-1D22-0F8A-66908150CC07}"/>
              </a:ext>
            </a:extLst>
          </p:cNvPr>
          <p:cNvSpPr/>
          <p:nvPr/>
        </p:nvSpPr>
        <p:spPr>
          <a:xfrm rot="10800000">
            <a:off x="4486472" y="3977737"/>
            <a:ext cx="3220528" cy="2156603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841D87-8AC1-8B37-F59B-77FAE1CE8D02}"/>
              </a:ext>
            </a:extLst>
          </p:cNvPr>
          <p:cNvSpPr txBox="1"/>
          <p:nvPr/>
        </p:nvSpPr>
        <p:spPr>
          <a:xfrm>
            <a:off x="4663423" y="4317375"/>
            <a:ext cx="2865149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"I would like my lecturer to be more supportive and understand my emotional needs." - Participant B</a:t>
            </a:r>
            <a:endParaRPr lang="en-US"/>
          </a:p>
        </p:txBody>
      </p:sp>
      <p:pic>
        <p:nvPicPr>
          <p:cNvPr id="10" name="Graphic 10" descr="Female Profile with solid fill">
            <a:extLst>
              <a:ext uri="{FF2B5EF4-FFF2-40B4-BE49-F238E27FC236}">
                <a16:creationId xmlns:a16="http://schemas.microsoft.com/office/drawing/2014/main" id="{4C64B6FA-3ED2-1FF5-F29B-020D93768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12498" y="4495801"/>
            <a:ext cx="1690777" cy="1647645"/>
          </a:xfrm>
          <a:prstGeom prst="rect">
            <a:avLst/>
          </a:prstGeom>
        </p:spPr>
      </p:pic>
      <p:pic>
        <p:nvPicPr>
          <p:cNvPr id="11" name="Graphic 10" descr="Female Profile with solid fill">
            <a:extLst>
              <a:ext uri="{FF2B5EF4-FFF2-40B4-BE49-F238E27FC236}">
                <a16:creationId xmlns:a16="http://schemas.microsoft.com/office/drawing/2014/main" id="{9D319023-6389-3D26-D205-3B16D39E07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73705" y="4495800"/>
            <a:ext cx="1690777" cy="1647645"/>
          </a:xfrm>
          <a:prstGeom prst="rect">
            <a:avLst/>
          </a:prstGeom>
        </p:spPr>
      </p:pic>
      <p:pic>
        <p:nvPicPr>
          <p:cNvPr id="12" name="Graphic 10" descr="Female Profile with solid fill">
            <a:extLst>
              <a:ext uri="{FF2B5EF4-FFF2-40B4-BE49-F238E27FC236}">
                <a16:creationId xmlns:a16="http://schemas.microsoft.com/office/drawing/2014/main" id="{B2A8CED7-76C1-BD13-B345-6CF58479B6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50610" y="2051650"/>
            <a:ext cx="1690777" cy="164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89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ArchVTI">
  <a:themeElements>
    <a:clrScheme name="AnalogousFromLightSeedRightStep">
      <a:dk1>
        <a:srgbClr val="000000"/>
      </a:dk1>
      <a:lt1>
        <a:srgbClr val="FFFFFF"/>
      </a:lt1>
      <a:dk2>
        <a:srgbClr val="41242B"/>
      </a:dk2>
      <a:lt2>
        <a:srgbClr val="E2E8E4"/>
      </a:lt2>
      <a:accent1>
        <a:srgbClr val="EE6EC0"/>
      </a:accent1>
      <a:accent2>
        <a:srgbClr val="EB4E70"/>
      </a:accent2>
      <a:accent3>
        <a:srgbClr val="EE876E"/>
      </a:accent3>
      <a:accent4>
        <a:srgbClr val="D89429"/>
      </a:accent4>
      <a:accent5>
        <a:srgbClr val="A4A74D"/>
      </a:accent5>
      <a:accent6>
        <a:srgbClr val="7CB13B"/>
      </a:accent6>
      <a:hlink>
        <a:srgbClr val="568D6A"/>
      </a:hlink>
      <a:folHlink>
        <a:srgbClr val="7F7F7F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15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ArchVTI</vt:lpstr>
      <vt:lpstr>Adult EFLs/ESLs: A close examination into speaking anxiety in the classroom</vt:lpstr>
      <vt:lpstr>The Inspiration</vt:lpstr>
      <vt:lpstr>Why this topic?</vt:lpstr>
      <vt:lpstr>Research Questions</vt:lpstr>
      <vt:lpstr>Participant Profile</vt:lpstr>
      <vt:lpstr>Research Methods – An Action Research Study</vt:lpstr>
      <vt:lpstr>Data Collection Instruments</vt:lpstr>
      <vt:lpstr>Findings – Quantitative Data</vt:lpstr>
      <vt:lpstr>Findings – Qualitative Data</vt:lpstr>
      <vt:lpstr>What are the characteristics of students who suffer from second/foreign language speaking anxiety?</vt:lpstr>
      <vt:lpstr>What are the sources of second/foreign language speaking anxiety?</vt:lpstr>
      <vt:lpstr>Which strategies can be used to successfully cope with adult learners' foreign language speaking anxiety?</vt:lpstr>
      <vt:lpstr>Important Points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Christina Work (Student)</cp:lastModifiedBy>
  <cp:revision>1324</cp:revision>
  <dcterms:created xsi:type="dcterms:W3CDTF">2023-07-03T10:55:04Z</dcterms:created>
  <dcterms:modified xsi:type="dcterms:W3CDTF">2023-08-04T17:08:08Z</dcterms:modified>
</cp:coreProperties>
</file>